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  <p:sldMasterId id="2147483726" r:id="rId2"/>
  </p:sldMasterIdLst>
  <p:notesMasterIdLst>
    <p:notesMasterId r:id="rId21"/>
  </p:notesMasterIdLst>
  <p:sldIdLst>
    <p:sldId id="256" r:id="rId3"/>
    <p:sldId id="257" r:id="rId4"/>
    <p:sldId id="258" r:id="rId5"/>
    <p:sldId id="271" r:id="rId6"/>
    <p:sldId id="260" r:id="rId7"/>
    <p:sldId id="273" r:id="rId8"/>
    <p:sldId id="274" r:id="rId9"/>
    <p:sldId id="261" r:id="rId10"/>
    <p:sldId id="272" r:id="rId11"/>
    <p:sldId id="270" r:id="rId12"/>
    <p:sldId id="268" r:id="rId13"/>
    <p:sldId id="278" r:id="rId14"/>
    <p:sldId id="275" r:id="rId15"/>
    <p:sldId id="277" r:id="rId16"/>
    <p:sldId id="267" r:id="rId17"/>
    <p:sldId id="265" r:id="rId18"/>
    <p:sldId id="266" r:id="rId19"/>
    <p:sldId id="276" r:id="rId20"/>
  </p:sldIdLst>
  <p:sldSz cx="13004800" cy="9753600"/>
  <p:notesSz cx="6858000" cy="9144000"/>
  <p:defaultTextStyle>
    <a:lvl1pPr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1pPr>
    <a:lvl2pPr indent="228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2pPr>
    <a:lvl3pPr indent="457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3pPr>
    <a:lvl4pPr indent="685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4pPr>
    <a:lvl5pPr indent="9144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5pPr>
    <a:lvl6pPr indent="11430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6pPr>
    <a:lvl7pPr indent="1371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7pPr>
    <a:lvl8pPr indent="1600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8pPr>
    <a:lvl9pPr indent="1828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093"/>
    <a:srgbClr val="0E3E13"/>
    <a:srgbClr val="5C8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solidFill>
                <a:srgbClr val="3C5F5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C5F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solidFill>
                <a:srgbClr val="354851"/>
              </a:solidFill>
              <a:prstDash val="solid"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solidFill>
                <a:srgbClr val="3548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4D7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580" autoAdjust="0"/>
  </p:normalViewPr>
  <p:slideViewPr>
    <p:cSldViewPr>
      <p:cViewPr>
        <p:scale>
          <a:sx n="50" d="100"/>
          <a:sy n="50" d="100"/>
        </p:scale>
        <p:origin x="-1757" y="-35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36" y="60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920427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49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7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10297725" cy="25467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ru-RU" sz="1800" kern="1200" smtClean="0">
              <a:solidFill>
                <a:srgbClr val="003864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203592" y="9647485"/>
            <a:ext cx="10751538" cy="10611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ru-RU" sz="1800" kern="1200" smtClean="0">
              <a:solidFill>
                <a:srgbClr val="003864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0455771" y="0"/>
            <a:ext cx="2549030" cy="25490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8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pPr defTabSz="914400" rtl="0" fontAlgn="base">
              <a:spcBef>
                <a:spcPct val="0"/>
              </a:spcBef>
              <a:spcAft>
                <a:spcPct val="0"/>
              </a:spcAft>
            </a:pPr>
            <a:endParaRPr lang="ru-RU" sz="1800" kern="1200" smtClean="0">
              <a:solidFill>
                <a:srgbClr val="ED1B2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9148516"/>
            <a:ext cx="1955236" cy="60508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71502" y="151273"/>
            <a:ext cx="9247858" cy="22532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06222" y="4515556"/>
            <a:ext cx="9338169" cy="1535289"/>
          </a:xfrm>
        </p:spPr>
        <p:txBody>
          <a:bodyPr anchor="ctr"/>
          <a:lstStyle>
            <a:lvl1pPr marL="0" indent="0" algn="ctr">
              <a:buFont typeface="Tahoma" pitchFamily="34" charset="0"/>
              <a:buNone/>
              <a:defRPr sz="40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B8DD5-E1AB-4EB4-B05C-26DF31F7A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190630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C454A-E6EA-40B4-9ED8-AAE47FF64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24855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01673" y="108374"/>
            <a:ext cx="2946399" cy="860439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0214" y="108374"/>
            <a:ext cx="8624711" cy="860439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8624F-3A2A-4435-ADD4-FFFF22EE2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66128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215" y="108374"/>
            <a:ext cx="11787857" cy="93697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60214" y="1399823"/>
            <a:ext cx="11774310" cy="731294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78890-C7C1-487F-A330-C415A17E1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83987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50240" y="5261943"/>
            <a:ext cx="11812693" cy="1625600"/>
          </a:xfrm>
        </p:spPr>
        <p:txBody>
          <a:bodyPr>
            <a:noAutofit/>
          </a:bodyPr>
          <a:lstStyle>
            <a:lvl1pPr marL="0" indent="0" algn="ctr">
              <a:buNone/>
              <a:defRPr sz="3100" spc="142" baseline="0">
                <a:solidFill>
                  <a:schemeClr val="tx2"/>
                </a:solidFill>
              </a:defRPr>
            </a:lvl1pPr>
            <a:lvl2pPr marL="650230" indent="0" algn="ctr">
              <a:buNone/>
            </a:lvl2pPr>
            <a:lvl3pPr marL="1300460" indent="0" algn="ctr">
              <a:buNone/>
            </a:lvl3pPr>
            <a:lvl4pPr marL="1950690" indent="0" algn="ctr">
              <a:buNone/>
            </a:lvl4pPr>
            <a:lvl5pPr marL="2600919" indent="0" algn="ctr">
              <a:buNone/>
            </a:lvl5pPr>
            <a:lvl6pPr marL="3251149" indent="0" algn="ctr">
              <a:buNone/>
            </a:lvl6pPr>
            <a:lvl7pPr marL="3901379" indent="0" algn="ctr">
              <a:buNone/>
            </a:lvl7pPr>
            <a:lvl8pPr marL="4551609" indent="0" algn="ctr">
              <a:buNone/>
            </a:lvl8pPr>
            <a:lvl9pPr marL="520183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50240" y="2039085"/>
            <a:ext cx="11812693" cy="2817707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6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081601" y="5049068"/>
            <a:ext cx="4226560" cy="225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696639" y="5049068"/>
            <a:ext cx="4226560" cy="225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457384" y="5015185"/>
            <a:ext cx="65024" cy="65024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50240" y="2167467"/>
            <a:ext cx="11704320" cy="6502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0" y="4985173"/>
            <a:ext cx="11270827" cy="195072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6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5360" y="7052607"/>
            <a:ext cx="11270827" cy="1400513"/>
          </a:xfrm>
        </p:spPr>
        <p:txBody>
          <a:bodyPr anchor="t"/>
          <a:lstStyle>
            <a:lvl1pPr marL="0" indent="0">
              <a:buNone/>
              <a:defRPr sz="2800" spc="142" baseline="0">
                <a:solidFill>
                  <a:schemeClr val="tx2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75360" y="6993056"/>
            <a:ext cx="11270827" cy="6117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50240" y="2167467"/>
            <a:ext cx="5774131" cy="6502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610773" y="2167467"/>
            <a:ext cx="5774131" cy="6502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1990532"/>
            <a:ext cx="5746045" cy="108373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30046" tIns="65023" rIns="130046" bIns="65023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700" b="1">
                <a:solidFill>
                  <a:schemeClr val="tx2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50240" y="3131586"/>
            <a:ext cx="5743787" cy="556605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613032" y="3131586"/>
            <a:ext cx="5743787" cy="556605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221082"/>
            <a:ext cx="11704320" cy="162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610773" y="1990532"/>
            <a:ext cx="5746045" cy="108373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30046" tIns="65023" rIns="130046" bIns="65023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700" b="1" baseline="0">
                <a:solidFill>
                  <a:schemeClr val="tx2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00633" y="3100756"/>
            <a:ext cx="5331968" cy="225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762496" y="3100756"/>
            <a:ext cx="5331968" cy="225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A0106-F5E2-462F-A71B-92234E903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97962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50240" y="650240"/>
            <a:ext cx="8886613" cy="8128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645226" y="2275840"/>
            <a:ext cx="2822042" cy="5310293"/>
          </a:xfrm>
        </p:spPr>
        <p:txBody>
          <a:bodyPr tIns="65023" bIns="65023" anchor="t" anchorCtr="0"/>
          <a:lstStyle>
            <a:lvl1pPr marL="0" indent="0">
              <a:lnSpc>
                <a:spcPct val="125000"/>
              </a:lnSpc>
              <a:spcAft>
                <a:spcPts val="1422"/>
              </a:spcAft>
              <a:buNone/>
              <a:defRPr sz="2300">
                <a:solidFill>
                  <a:schemeClr val="tx2"/>
                </a:solidFill>
              </a:defRPr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645227" y="650240"/>
            <a:ext cx="2817707" cy="1517227"/>
          </a:xfrm>
        </p:spPr>
        <p:txBody>
          <a:bodyPr lIns="130046" tIns="130046" anchor="b" anchorCtr="0"/>
          <a:lstStyle>
            <a:lvl1pPr algn="l">
              <a:buNone/>
              <a:defRPr sz="2600" b="1" spc="-71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8480" y="650240"/>
            <a:ext cx="2926080" cy="1517227"/>
          </a:xfrm>
        </p:spPr>
        <p:txBody>
          <a:bodyPr lIns="130046" tIns="130046" anchor="b" anchorCtr="0"/>
          <a:lstStyle>
            <a:lvl1pPr algn="l">
              <a:buNone/>
              <a:defRPr sz="2600" b="1" spc="-71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50240" y="650240"/>
            <a:ext cx="8561493" cy="7911253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46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28480" y="2275840"/>
            <a:ext cx="2926080" cy="6285653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422"/>
              </a:spcAft>
              <a:buFontTx/>
              <a:buNone/>
              <a:defRPr sz="2300" b="0">
                <a:solidFill>
                  <a:schemeClr val="tx2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</a:rP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7735D-FDB1-4C10-876C-6E7D5B9C7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62349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0214" y="1399823"/>
            <a:ext cx="5777653" cy="7312943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4613" y="1399823"/>
            <a:ext cx="5779911" cy="7312943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96B6C-136B-4603-AB76-F5FDC6091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38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D7C52-C27F-4B00-96CD-0FD6AAEC6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20687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1A485-BA00-4CA1-BA40-123CA396A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3215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4E9D5-1F77-4A2D-9836-59EE3DE17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9318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ED828-9B42-4379-A093-3DD1FC622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97974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DABCA-BC07-430D-8788-A792A9A4A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01991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2221654" y="9647485"/>
            <a:ext cx="10751538" cy="10611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ru-RU" sz="1800" kern="1200" smtClean="0">
              <a:solidFill>
                <a:srgbClr val="003864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0215" y="108374"/>
            <a:ext cx="11787857" cy="93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0214" y="1399823"/>
            <a:ext cx="11774310" cy="731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00071" y="9055947"/>
            <a:ext cx="3034453" cy="50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6B7995"/>
                </a:solidFill>
              </a:defRPr>
            </a:lvl1pPr>
          </a:lstStyle>
          <a:p>
            <a:pPr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fld id="{1B996441-F268-48AD-8459-E62FCCF9305C}" type="slidenum">
              <a:rPr lang="ru-RU" sz="1800" kern="1200">
                <a:latin typeface="Arial" charset="0"/>
                <a:ea typeface="+mn-ea"/>
                <a:cs typeface="+mn-cs"/>
              </a:rPr>
              <a:pPr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8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2054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9148516"/>
            <a:ext cx="1955236" cy="60508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 userDrawn="1"/>
        </p:nvCxnSpPr>
        <p:spPr>
          <a:xfrm>
            <a:off x="866987" y="1119858"/>
            <a:ext cx="1213781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65023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130046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95069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2600919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250610" indent="-250610" algn="l" rtl="0" eaLnBrk="0" fontAlgn="base" hangingPunct="0">
        <a:spcBef>
          <a:spcPct val="0"/>
        </a:spcBef>
        <a:spcAft>
          <a:spcPct val="20000"/>
        </a:spcAft>
        <a:buClr>
          <a:schemeClr val="tx2"/>
        </a:buClr>
        <a:buSzPct val="80000"/>
        <a:buFont typeface="Tahoma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514765" indent="-261898" algn="l" rtl="0" eaLnBrk="0" fontAlgn="base" hangingPunct="0">
        <a:spcBef>
          <a:spcPct val="0"/>
        </a:spcBef>
        <a:spcAft>
          <a:spcPct val="2000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785694" indent="-268672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029531" indent="-241579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Char char="•"/>
        <a:defRPr sz="2300">
          <a:solidFill>
            <a:schemeClr val="tx1"/>
          </a:solidFill>
          <a:latin typeface="+mn-lt"/>
        </a:defRPr>
      </a:lvl4pPr>
      <a:lvl5pPr marL="2810890" indent="-259641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Tahoma" pitchFamily="34" charset="0"/>
        </a:defRPr>
      </a:lvl5pPr>
      <a:lvl6pPr marL="3461120" indent="-259641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Tahoma" pitchFamily="34" charset="0"/>
        </a:defRPr>
      </a:lvl6pPr>
      <a:lvl7pPr marL="4111350" indent="-259641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Tahoma" pitchFamily="34" charset="0"/>
        </a:defRPr>
      </a:lvl7pPr>
      <a:lvl8pPr marL="4761580" indent="-259641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Tahoma" pitchFamily="34" charset="0"/>
        </a:defRPr>
      </a:lvl8pPr>
      <a:lvl9pPr marL="5411809" indent="-259641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ru-RU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50240" y="2059094"/>
            <a:ext cx="11704320" cy="6653672"/>
          </a:xfrm>
          <a:prstGeom prst="rect">
            <a:avLst/>
          </a:prstGeom>
        </p:spPr>
        <p:txBody>
          <a:bodyPr vert="horz" lIns="130046" tIns="65023" rIns="130046" bIns="6502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8236374" y="8822993"/>
            <a:ext cx="3684693" cy="546202"/>
          </a:xfrm>
          <a:prstGeom prst="rect">
            <a:avLst/>
          </a:prstGeom>
        </p:spPr>
        <p:txBody>
          <a:bodyPr vert="horz" lIns="130046" tIns="65023" rIns="130046" bIns="65023" anchor="ctr" anchorCtr="0"/>
          <a:lstStyle>
            <a:lvl1pPr algn="l" eaLnBrk="1" latinLnBrk="0" hangingPunct="1">
              <a:defRPr kumimoji="0" sz="1700">
                <a:solidFill>
                  <a:schemeClr val="tx2"/>
                </a:solidFill>
              </a:defRPr>
            </a:lvl1pPr>
          </a:lstStyle>
          <a:p>
            <a:fld id="{2018571E-FFD8-40A3-83EA-936AD59AF1EB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3034453" y="8822993"/>
            <a:ext cx="5093547" cy="546202"/>
          </a:xfrm>
          <a:prstGeom prst="rect">
            <a:avLst/>
          </a:prstGeom>
        </p:spPr>
        <p:txBody>
          <a:bodyPr vert="horz" lIns="130046" tIns="65023" rIns="130046" bIns="65023" anchor="ctr" anchorCtr="0"/>
          <a:lstStyle>
            <a:lvl1pPr algn="r" eaLnBrk="1" latinLnBrk="0" hangingPunct="1">
              <a:defRPr kumimoji="0" sz="17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961707" y="8791511"/>
            <a:ext cx="866987" cy="65024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2300" baseline="0">
                <a:solidFill>
                  <a:schemeClr val="tx2"/>
                </a:solidFill>
              </a:defRPr>
            </a:lvl1pPr>
          </a:lstStyle>
          <a:p>
            <a:fld id="{71A38520-D0AC-4977-BD43-C65AE189F17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50240" y="216747"/>
            <a:ext cx="11704320" cy="1733973"/>
          </a:xfrm>
          <a:prstGeom prst="rect">
            <a:avLst/>
          </a:prstGeom>
          <a:ln w="6350" cap="rnd">
            <a:noFill/>
          </a:ln>
        </p:spPr>
        <p:txBody>
          <a:bodyPr vert="horz" lIns="130046" tIns="65023" rIns="130046" bIns="65023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6000" b="0" kern="1200" spc="-142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390138" indent="-390138" algn="l" rtl="0" eaLnBrk="1" latinLnBrk="0" hangingPunct="1">
        <a:spcBef>
          <a:spcPts val="853"/>
        </a:spcBef>
        <a:buClr>
          <a:schemeClr val="accent2"/>
        </a:buClr>
        <a:buSzPct val="8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0322" indent="-390138" algn="l" rtl="0" eaLnBrk="1" latinLnBrk="0" hangingPunct="1">
        <a:spcBef>
          <a:spcPts val="427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3400" kern="1200">
          <a:solidFill>
            <a:schemeClr val="tx2"/>
          </a:solidFill>
          <a:latin typeface="+mn-lt"/>
          <a:ea typeface="+mn-ea"/>
          <a:cs typeface="+mn-cs"/>
        </a:defRPr>
      </a:lvl2pPr>
      <a:lvl3pPr marL="1430506" indent="-325115" algn="l" rtl="0" eaLnBrk="1" latinLnBrk="0" hangingPunct="1">
        <a:spcBef>
          <a:spcPts val="427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44" indent="-325115" algn="l" rtl="0" eaLnBrk="1" latinLnBrk="0" hangingPunct="1">
        <a:spcBef>
          <a:spcPts val="427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210781" indent="-325115" algn="l" rtl="0" eaLnBrk="1" latinLnBrk="0" hangingPunct="1">
        <a:spcBef>
          <a:spcPts val="484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600919" indent="-325115" algn="l" rtl="0" eaLnBrk="1" latinLnBrk="0" hangingPunct="1">
        <a:spcBef>
          <a:spcPts val="484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861011" indent="-260092" algn="l" rtl="0" eaLnBrk="1" latinLnBrk="0" hangingPunct="1">
        <a:spcBef>
          <a:spcPts val="484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51149" indent="-260092" algn="l" rtl="0" eaLnBrk="1" latinLnBrk="0" hangingPunct="1">
        <a:spcBef>
          <a:spcPts val="484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287" indent="-260092" algn="l" rtl="0" eaLnBrk="1" latinLnBrk="0" hangingPunct="1">
        <a:spcBef>
          <a:spcPts val="484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vika.ru" TargetMode="Externa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sz="7800" dirty="0" err="1" smtClean="0">
                <a:solidFill>
                  <a:srgbClr val="0E3E13"/>
                </a:solidFill>
                <a:effectLst/>
              </a:rPr>
              <a:t>Лэпбук</a:t>
            </a:r>
            <a:r>
              <a:rPr sz="7800" dirty="0" smtClean="0">
                <a:solidFill>
                  <a:srgbClr val="0E3E13"/>
                </a:solidFill>
                <a:effectLst/>
              </a:rPr>
              <a:t> </a:t>
            </a:r>
            <a:r>
              <a:rPr lang="ru-RU" sz="7800" dirty="0" smtClean="0">
                <a:solidFill>
                  <a:srgbClr val="0E3E13"/>
                </a:solidFill>
                <a:effectLst/>
              </a:rPr>
              <a:t/>
            </a:r>
            <a:br>
              <a:rPr lang="ru-RU" sz="7800" dirty="0" smtClean="0">
                <a:solidFill>
                  <a:srgbClr val="0E3E13"/>
                </a:solidFill>
                <a:effectLst/>
              </a:rPr>
            </a:br>
            <a:r>
              <a:rPr lang="ru-RU" sz="7800" dirty="0" smtClean="0">
                <a:solidFill>
                  <a:srgbClr val="0E3E13"/>
                </a:solidFill>
                <a:effectLst/>
              </a:rPr>
              <a:t>как средство организации совместной работы взрослых и детей</a:t>
            </a:r>
            <a:endParaRPr sz="7800" dirty="0">
              <a:solidFill>
                <a:srgbClr val="0E3E13"/>
              </a:solidFill>
              <a:effectLst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533848" y="5884912"/>
            <a:ext cx="9974513" cy="179377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r" defTabSz="350520"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  <a:p>
            <a:pPr lvl="0" algn="r" defTabSz="350520"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Подготовила:</a:t>
            </a:r>
            <a:endParaRPr lang="ru-RU" sz="2400" i="1" dirty="0" smtClean="0">
              <a:solidFill>
                <a:schemeClr val="bg2">
                  <a:lumMod val="7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r" defTabSz="350520">
              <a:defRPr sz="1800">
                <a:solidFill>
                  <a:srgbClr val="000000"/>
                </a:solidFill>
              </a:defRPr>
            </a:pPr>
            <a:r>
              <a:rPr lang="ru-RU" sz="2400" dirty="0" err="1" smtClean="0">
                <a:solidFill>
                  <a:schemeClr val="bg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Е.Л.Алексашина</a:t>
            </a:r>
            <a:endParaRPr sz="2400" dirty="0">
              <a:solidFill>
                <a:schemeClr val="bg2">
                  <a:lumMod val="7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r" defTabSz="350520">
              <a:defRPr sz="1800">
                <a:solidFill>
                  <a:srgbClr val="000000"/>
                </a:solidFill>
              </a:defRPr>
            </a:pPr>
            <a:endParaRPr sz="2400" i="1" dirty="0">
              <a:solidFill>
                <a:schemeClr val="bg2">
                  <a:lumMod val="7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defTabSz="350520"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chemeClr val="bg2">
                    <a:lumMod val="7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</a:t>
            </a:r>
            <a:r>
              <a:rPr sz="2400" dirty="0" smtClean="0">
                <a:solidFill>
                  <a:schemeClr val="bg2">
                    <a:lumMod val="7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 </a:t>
            </a:r>
            <a:r>
              <a:rPr sz="2400" dirty="0" err="1" smtClean="0">
                <a:solidFill>
                  <a:schemeClr val="bg2">
                    <a:lumMod val="7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Мытищи</a:t>
            </a:r>
            <a:endParaRPr sz="2400" dirty="0">
              <a:solidFill>
                <a:schemeClr val="bg2">
                  <a:lumMod val="7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Melodiya_-_-_Dlya_slajd_shou_ili_prezentacij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720" y="340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2" advAuto="0"/>
      <p:bldP spid="34" grpId="3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7"/>
          <p:cNvSpPr>
            <a:spLocks noChangeArrowheads="1"/>
          </p:cNvSpPr>
          <p:nvPr/>
        </p:nvSpPr>
        <p:spPr bwMode="blackWhite">
          <a:xfrm>
            <a:off x="3118023" y="218933"/>
            <a:ext cx="2900610" cy="28803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творческой и </a:t>
            </a:r>
          </a:p>
          <a:p>
            <a:pPr algn="ctr" defTabSz="820738" eaLnBrk="0" hangingPunct="0"/>
            <a:r>
              <a:rPr lang="ru-RU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ечевой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активности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blackWhite">
          <a:xfrm>
            <a:off x="597744" y="3388564"/>
            <a:ext cx="2748434" cy="27240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Интеграция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различных</a:t>
            </a:r>
          </a:p>
          <a:p>
            <a:pPr algn="ctr" defTabSz="820738" eaLnBrk="0" hangingPunct="0"/>
            <a:r>
              <a:rPr lang="ru-RU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идов 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blackWhite">
          <a:xfrm>
            <a:off x="4568328" y="3492207"/>
            <a:ext cx="4083999" cy="254302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820738" eaLnBrk="0" hangingPunct="0"/>
            <a:r>
              <a:rPr lang="ru-RU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</a:p>
          <a:p>
            <a:pPr algn="ctr" defTabSz="820738" eaLnBrk="0" hangingPunct="0"/>
            <a:r>
              <a:rPr lang="ru-RU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образовательном</a:t>
            </a:r>
          </a:p>
          <a:p>
            <a:pPr algn="ctr" defTabSz="820738" eaLnBrk="0" hangingPunct="0"/>
            <a:r>
              <a:rPr lang="ru-RU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процессе </a:t>
            </a:r>
          </a:p>
          <a:p>
            <a:pPr algn="ctr" defTabSz="820738" eaLnBrk="0" hangingPunct="0"/>
            <a:r>
              <a:rPr lang="ru-RU" altLang="zh-CN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20738" eaLnBrk="0" hangingPunct="0"/>
            <a:r>
              <a:rPr lang="ru-RU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обеспечивает</a:t>
            </a:r>
            <a:r>
              <a:rPr lang="ru-RU" altLang="zh-CN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zh-CN" sz="26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blackWhite">
          <a:xfrm>
            <a:off x="9670752" y="3504411"/>
            <a:ext cx="2775546" cy="254302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820738" eaLnBrk="0" hangingPunct="0"/>
            <a:r>
              <a:rPr lang="ru-RU" altLang="zh-CN" sz="1600" b="1" dirty="0">
                <a:solidFill>
                  <a:schemeClr val="bg1"/>
                </a:solidFill>
              </a:rPr>
              <a:t> </a:t>
            </a:r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Учет</a:t>
            </a:r>
          </a:p>
          <a:p>
            <a:pPr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индивидуальных</a:t>
            </a:r>
            <a:endParaRPr lang="ru-RU" altLang="zh-C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особенностей 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blackWhite">
          <a:xfrm>
            <a:off x="3498641" y="6878411"/>
            <a:ext cx="2925564" cy="26642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Вовлечение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родителей 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 </a:t>
            </a:r>
          </a:p>
          <a:p>
            <a:pPr algn="ctr" defTabSz="820738" eaLnBrk="0" hangingPunct="0"/>
            <a:r>
              <a:rPr lang="ru-RU" altLang="zh-CN" sz="2400" b="1" dirty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</a:t>
            </a:r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бразовательный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процесс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blackWhite">
          <a:xfrm>
            <a:off x="7238312" y="264215"/>
            <a:ext cx="2855417" cy="27135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Взаимодействие</a:t>
            </a:r>
          </a:p>
          <a:p>
            <a:pPr algn="ctr" defTabSz="820738" eaLnBrk="0" hangingPunct="0"/>
            <a:r>
              <a:rPr lang="ru-RU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зрослого и </a:t>
            </a:r>
          </a:p>
          <a:p>
            <a:pPr algn="ctr" defTabSz="820738" eaLnBrk="0" hangingPunct="0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148769" y="6855963"/>
            <a:ext cx="2874851" cy="256493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Компактное хранение большого объема информации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 стрелкой 28"/>
          <p:cNvCxnSpPr>
            <a:stCxn id="15" idx="2"/>
            <a:endCxn id="12" idx="6"/>
          </p:cNvCxnSpPr>
          <p:nvPr/>
        </p:nvCxnSpPr>
        <p:spPr>
          <a:xfrm flipH="1" flipV="1">
            <a:off x="3346178" y="4750565"/>
            <a:ext cx="1222150" cy="13156"/>
          </a:xfrm>
          <a:prstGeom prst="straightConnector1">
            <a:avLst/>
          </a:prstGeom>
          <a:ln>
            <a:solidFill>
              <a:srgbClr val="092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Прямая со стрелкой 2059"/>
          <p:cNvCxnSpPr>
            <a:stCxn id="15" idx="6"/>
            <a:endCxn id="16" idx="2"/>
          </p:cNvCxnSpPr>
          <p:nvPr/>
        </p:nvCxnSpPr>
        <p:spPr>
          <a:xfrm>
            <a:off x="8652327" y="4763721"/>
            <a:ext cx="1018425" cy="12204"/>
          </a:xfrm>
          <a:prstGeom prst="straightConnector1">
            <a:avLst/>
          </a:prstGeom>
          <a:ln>
            <a:solidFill>
              <a:srgbClr val="092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Прямая со стрелкой 2082"/>
          <p:cNvCxnSpPr/>
          <p:nvPr/>
        </p:nvCxnSpPr>
        <p:spPr>
          <a:xfrm flipH="1" flipV="1">
            <a:off x="4961423" y="3001335"/>
            <a:ext cx="824454" cy="630836"/>
          </a:xfrm>
          <a:prstGeom prst="straightConnector1">
            <a:avLst/>
          </a:prstGeom>
          <a:ln>
            <a:solidFill>
              <a:srgbClr val="092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5" name="Прямая со стрелкой 2084"/>
          <p:cNvCxnSpPr/>
          <p:nvPr/>
        </p:nvCxnSpPr>
        <p:spPr>
          <a:xfrm flipV="1">
            <a:off x="7523410" y="2960899"/>
            <a:ext cx="864096" cy="671272"/>
          </a:xfrm>
          <a:prstGeom prst="straightConnector1">
            <a:avLst/>
          </a:prstGeom>
          <a:ln>
            <a:solidFill>
              <a:srgbClr val="092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7" name="Прямая со стрелкой 2086"/>
          <p:cNvCxnSpPr>
            <a:endCxn id="17" idx="0"/>
          </p:cNvCxnSpPr>
          <p:nvPr/>
        </p:nvCxnSpPr>
        <p:spPr>
          <a:xfrm flipH="1">
            <a:off x="4961423" y="5898272"/>
            <a:ext cx="609561" cy="980139"/>
          </a:xfrm>
          <a:prstGeom prst="straightConnector1">
            <a:avLst/>
          </a:prstGeom>
          <a:ln>
            <a:solidFill>
              <a:srgbClr val="092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9" name="Прямая со стрелкой 2088"/>
          <p:cNvCxnSpPr/>
          <p:nvPr/>
        </p:nvCxnSpPr>
        <p:spPr>
          <a:xfrm>
            <a:off x="7566250" y="5898271"/>
            <a:ext cx="894207" cy="917107"/>
          </a:xfrm>
          <a:prstGeom prst="straightConnector1">
            <a:avLst/>
          </a:prstGeom>
          <a:ln>
            <a:solidFill>
              <a:srgbClr val="092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261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768" y="772344"/>
            <a:ext cx="11430000" cy="21602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4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 коррекционной логопедической работе </a:t>
            </a:r>
            <a:r>
              <a:rPr lang="ru-RU" sz="4400" dirty="0" err="1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4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 позволяет: </a:t>
            </a:r>
            <a:endParaRPr lang="ru-RU" sz="4400" dirty="0">
              <a:solidFill>
                <a:srgbClr val="0E3E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7400" y="2932584"/>
            <a:ext cx="11430000" cy="5544616"/>
          </a:xfrm>
        </p:spPr>
        <p:txBody>
          <a:bodyPr>
            <a:normAutofit lnSpcReduction="10000"/>
          </a:bodyPr>
          <a:lstStyle/>
          <a:p>
            <a:pPr marL="571500" indent="-571500" algn="l">
              <a:buClr>
                <a:schemeClr val="bg2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ускорить </a:t>
            </a:r>
            <a:r>
              <a:rPr lang="ru-RU" dirty="0">
                <a:solidFill>
                  <a:schemeClr val="bg1"/>
                </a:solidFill>
              </a:rPr>
              <a:t>и сделать более привлекательным процесс </a:t>
            </a:r>
            <a:r>
              <a:rPr lang="ru-RU" dirty="0" smtClean="0">
                <a:solidFill>
                  <a:schemeClr val="bg1"/>
                </a:solidFill>
              </a:rPr>
              <a:t>подготовки к постановке звуков, автоматизации </a:t>
            </a:r>
            <a:r>
              <a:rPr lang="ru-RU" dirty="0">
                <a:solidFill>
                  <a:schemeClr val="bg1"/>
                </a:solidFill>
              </a:rPr>
              <a:t>и дифференциации </a:t>
            </a:r>
            <a:r>
              <a:rPr lang="ru-RU" dirty="0" smtClean="0">
                <a:solidFill>
                  <a:schemeClr val="bg1"/>
                </a:solidFill>
              </a:rPr>
              <a:t>звуков;</a:t>
            </a:r>
          </a:p>
          <a:p>
            <a:pPr marL="571500" indent="-571500" algn="l">
              <a:buClr>
                <a:schemeClr val="bg2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формировать </a:t>
            </a:r>
            <a:r>
              <a:rPr lang="ru-RU" dirty="0">
                <a:solidFill>
                  <a:schemeClr val="bg1"/>
                </a:solidFill>
              </a:rPr>
              <a:t>грамматические </a:t>
            </a:r>
            <a:r>
              <a:rPr lang="ru-RU" dirty="0" smtClean="0">
                <a:solidFill>
                  <a:schemeClr val="bg1"/>
                </a:solidFill>
              </a:rPr>
              <a:t>категории;</a:t>
            </a:r>
          </a:p>
          <a:p>
            <a:pPr marL="571500" indent="-571500" algn="l">
              <a:buClr>
                <a:schemeClr val="bg2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пополнять </a:t>
            </a:r>
            <a:r>
              <a:rPr lang="ru-RU" dirty="0">
                <a:solidFill>
                  <a:schemeClr val="bg1"/>
                </a:solidFill>
              </a:rPr>
              <a:t>словарь детей и расширять «семантические поля» значений слов;</a:t>
            </a:r>
          </a:p>
          <a:p>
            <a:pPr marL="571500" indent="-571500" algn="l">
              <a:buClr>
                <a:schemeClr val="bg2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развивать </a:t>
            </a:r>
            <a:r>
              <a:rPr lang="ru-RU" dirty="0">
                <a:solidFill>
                  <a:schemeClr val="bg1"/>
                </a:solidFill>
              </a:rPr>
              <a:t>связную </a:t>
            </a:r>
            <a:r>
              <a:rPr lang="ru-RU" dirty="0" smtClean="0">
                <a:solidFill>
                  <a:schemeClr val="bg1"/>
                </a:solidFill>
              </a:rPr>
              <a:t>речь;</a:t>
            </a:r>
          </a:p>
          <a:p>
            <a:pPr marL="571500" indent="-571500" algn="l">
              <a:buClr>
                <a:schemeClr val="bg2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формировать психологическую базу речи;</a:t>
            </a:r>
          </a:p>
          <a:p>
            <a:pPr marL="571500" indent="-571500" algn="l">
              <a:buClr>
                <a:schemeClr val="bg2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совершенствовать </a:t>
            </a:r>
            <a:r>
              <a:rPr lang="ru-RU" dirty="0">
                <a:solidFill>
                  <a:schemeClr val="bg1"/>
                </a:solidFill>
              </a:rPr>
              <a:t>мелкую моторику.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786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21" y="213457"/>
            <a:ext cx="4716140" cy="353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1" y="5600650"/>
            <a:ext cx="5040560" cy="377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80" y="3004592"/>
            <a:ext cx="4254054" cy="318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8" y="210380"/>
            <a:ext cx="4555256" cy="341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36" y="5571638"/>
            <a:ext cx="5062910" cy="37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170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52" y="196280"/>
            <a:ext cx="11430000" cy="122413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4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адачи использования </a:t>
            </a:r>
            <a:r>
              <a:rPr lang="ru-RU" sz="4400" dirty="0" err="1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44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dirty="0">
              <a:solidFill>
                <a:srgbClr val="0E3E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7400" y="1348408"/>
            <a:ext cx="11430000" cy="7992888"/>
          </a:xfrm>
        </p:spPr>
        <p:txBody>
          <a:bodyPr>
            <a:normAutofit/>
          </a:bodyPr>
          <a:lstStyle/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Развитие артикуляционной моторики</a:t>
            </a:r>
          </a:p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Развитие речевого дыхания</a:t>
            </a:r>
          </a:p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Развитие фонематического слуха</a:t>
            </a:r>
          </a:p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Развитие звукобуквенного анализа</a:t>
            </a:r>
          </a:p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Автоматизация звука в слогах, словах, фразах</a:t>
            </a:r>
          </a:p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Развитие связной речи</a:t>
            </a:r>
          </a:p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Развитие внимания, памяти, мышления</a:t>
            </a:r>
          </a:p>
          <a:p>
            <a:pPr marL="742950" indent="-742950" algn="just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Развитие моторики и </a:t>
            </a:r>
            <a:r>
              <a:rPr lang="ru-RU" sz="3600" dirty="0" err="1" smtClean="0">
                <a:solidFill>
                  <a:schemeClr val="bg1"/>
                </a:solidFill>
              </a:rPr>
              <a:t>сенсорики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just">
              <a:buClr>
                <a:srgbClr val="0E3E13"/>
              </a:buClr>
            </a:pP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32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96" y="4589834"/>
            <a:ext cx="5139357" cy="513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7" y="196281"/>
            <a:ext cx="45365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84" y="226369"/>
            <a:ext cx="4626942" cy="462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305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291">
            <a:off x="1637502" y="7007392"/>
            <a:ext cx="1777380" cy="177738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0" y="412304"/>
            <a:ext cx="11430000" cy="6480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E3E13"/>
                </a:solidFill>
                <a:effectLst/>
                <a:latin typeface="Times New Roman Bold"/>
              </a:rPr>
              <a:t>В работе </a:t>
            </a:r>
            <a:r>
              <a:rPr lang="ru-RU" sz="4000" dirty="0" err="1" smtClean="0">
                <a:solidFill>
                  <a:srgbClr val="0E3E13"/>
                </a:solidFill>
                <a:effectLst/>
                <a:latin typeface="Times New Roman Bold"/>
              </a:rPr>
              <a:t>лэпбук</a:t>
            </a:r>
            <a:r>
              <a:rPr lang="ru-RU" sz="4000" dirty="0" smtClean="0">
                <a:solidFill>
                  <a:srgbClr val="0E3E13"/>
                </a:solidFill>
                <a:effectLst/>
                <a:latin typeface="Times New Roman Bold"/>
              </a:rPr>
              <a:t> </a:t>
            </a:r>
            <a:r>
              <a:rPr lang="ru-RU" sz="4000" dirty="0" smtClean="0">
                <a:solidFill>
                  <a:srgbClr val="0E3E13"/>
                </a:solidFill>
                <a:effectLst/>
                <a:latin typeface="Times New Roman Bold"/>
              </a:rPr>
              <a:t>помогает:</a:t>
            </a:r>
            <a:endParaRPr lang="ru-RU" sz="4000" dirty="0">
              <a:solidFill>
                <a:srgbClr val="0E3E13"/>
              </a:solidFill>
              <a:effectLst/>
              <a:latin typeface="Times New Roman Bold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7400" y="988368"/>
            <a:ext cx="11430000" cy="6336704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buClr>
                <a:schemeClr val="bg2"/>
              </a:buClr>
              <a:buFont typeface="+mj-lt"/>
              <a:buAutoNum type="arabicPeriod"/>
            </a:pPr>
            <a:endParaRPr lang="ru-RU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Clr>
                <a:schemeClr val="bg2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Систематизировать лучший опыт известных авторов в одной интерактивной папке по определенной тематике (подготовка к постановке звука, постановка звука, автоматизация звука,  формирование слоговой структуры слова и т.д.);</a:t>
            </a:r>
          </a:p>
          <a:p>
            <a:pPr marL="742950" indent="-742950" algn="just">
              <a:buClr>
                <a:schemeClr val="bg2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Использовать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на разные этапы работы со звуком, словом, грамматикой и т.д.</a:t>
            </a:r>
          </a:p>
          <a:p>
            <a:pPr marL="742950" indent="-742950" algn="just">
              <a:buClr>
                <a:schemeClr val="bg2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Сформировать «новую» индивидуальную рабочую тетрадь воспитанника;</a:t>
            </a:r>
            <a:endParaRPr lang="ru-RU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Clr>
                <a:schemeClr val="bg2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Оптимизировать рабочее время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Clr>
                <a:schemeClr val="bg2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Заменить множество печатных тетрадей одной папкой;</a:t>
            </a:r>
          </a:p>
          <a:p>
            <a:pPr marL="742950" indent="-742950" algn="just">
              <a:buClr>
                <a:schemeClr val="bg2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Сохранить экологические ресурсы нашей планеты (используем старые тетради и брошюры для изготовления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лэпбуков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 Bold"/>
              </a:rPr>
              <a:t>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644">
            <a:off x="1691945" y="7515125"/>
            <a:ext cx="1964431" cy="196443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246">
            <a:off x="3426443" y="7437002"/>
            <a:ext cx="1485900" cy="20478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9070">
            <a:off x="253883" y="7399800"/>
            <a:ext cx="1591708" cy="212227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44" y="7072330"/>
            <a:ext cx="3214688" cy="24098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784" y="7289862"/>
            <a:ext cx="2841262" cy="186212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>
            <a:endCxn id="2053" idx="1"/>
          </p:cNvCxnSpPr>
          <p:nvPr/>
        </p:nvCxnSpPr>
        <p:spPr>
          <a:xfrm>
            <a:off x="4991646" y="8277242"/>
            <a:ext cx="1006698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2054" idx="1"/>
          </p:cNvCxnSpPr>
          <p:nvPr/>
        </p:nvCxnSpPr>
        <p:spPr>
          <a:xfrm>
            <a:off x="9213032" y="8220922"/>
            <a:ext cx="745752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130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794695" y="844352"/>
            <a:ext cx="11430000" cy="8208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sp>
        <p:nvSpPr>
          <p:cNvPr id="70" name="Shape 70"/>
          <p:cNvSpPr/>
          <p:nvPr/>
        </p:nvSpPr>
        <p:spPr>
          <a:xfrm>
            <a:off x="787121" y="1658126"/>
            <a:ext cx="11430557" cy="3516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4958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6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ru-RU" sz="2650" dirty="0" smtClean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 defTabSz="44958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endParaRPr lang="ru-RU" sz="2650" dirty="0">
              <a:solidFill>
                <a:srgbClr val="3C5F5E"/>
              </a:solidFill>
              <a:uFill>
                <a:solidFill/>
              </a:uFill>
              <a:latin typeface="Times New Roman"/>
              <a:ea typeface="Times New Roman Bold"/>
              <a:cs typeface="Times New Roman"/>
              <a:sym typeface="Times New Roman"/>
            </a:endParaRPr>
          </a:p>
          <a:p>
            <a:pPr lvl="0" algn="just" defTabSz="44958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250" dirty="0" err="1" smtClean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Таким</a:t>
            </a:r>
            <a:r>
              <a:rPr sz="3250" dirty="0" smtClean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325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образом</a:t>
            </a:r>
            <a:r>
              <a:rPr sz="3250" dirty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sz="325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лэпбук</a:t>
            </a:r>
            <a:r>
              <a:rPr sz="32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просто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метод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помогающий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закрепить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отработать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полученные</a:t>
            </a:r>
            <a:r>
              <a:rPr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dirty="0" err="1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знания</a:t>
            </a:r>
            <a:r>
              <a:rPr lang="ru-RU"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это </a:t>
            </a:r>
            <a:r>
              <a:rPr lang="ru-RU"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игра, творчество, познание и исследование нового</a:t>
            </a:r>
            <a:r>
              <a:rPr lang="ru-RU"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а так же интересный </a:t>
            </a:r>
            <a:r>
              <a:rPr lang="ru-RU"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вид совместной деятельности </a:t>
            </a:r>
            <a:r>
              <a:rPr lang="ru-RU"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педагога, </a:t>
            </a:r>
            <a:r>
              <a:rPr lang="ru-RU" sz="32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родителей </a:t>
            </a:r>
            <a:r>
              <a:rPr lang="ru-RU" sz="32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 ребенка.</a:t>
            </a:r>
            <a:endParaRPr lang="ru-RU" sz="3200" dirty="0" smtClean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787400" y="802927"/>
            <a:ext cx="11430000" cy="595347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 defTabSz="572516">
              <a:defRPr sz="1800">
                <a:solidFill>
                  <a:srgbClr val="000000"/>
                </a:solidFill>
              </a:defRPr>
            </a:pPr>
            <a:endParaRPr sz="3920" dirty="0">
              <a:solidFill>
                <a:srgbClr val="3C5F5E"/>
              </a:solidFill>
            </a:endParaRPr>
          </a:p>
          <a:p>
            <a:pPr lvl="0" defTabSz="572516">
              <a:defRPr sz="1800">
                <a:solidFill>
                  <a:srgbClr val="000000"/>
                </a:solidFill>
              </a:defRPr>
            </a:pPr>
            <a:r>
              <a:rPr sz="3920" dirty="0" err="1">
                <a:solidFill>
                  <a:srgbClr val="0E3E13"/>
                </a:solidFill>
                <a:effectLst/>
                <a:latin typeface="Times New Roman" pitchFamily="18" charset="0"/>
                <a:cs typeface="Times New Roman" pitchFamily="18" charset="0"/>
              </a:rPr>
              <a:t>Литература</a:t>
            </a:r>
            <a:r>
              <a:rPr sz="3920" dirty="0">
                <a:solidFill>
                  <a:srgbClr val="0E3E13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l" defTabSz="572516">
              <a:defRPr sz="1800">
                <a:solidFill>
                  <a:srgbClr val="000000"/>
                </a:solidFill>
              </a:defRPr>
            </a:pPr>
            <a:r>
              <a:rPr sz="3920" dirty="0">
                <a:solidFill>
                  <a:srgbClr val="0E3E13"/>
                </a:solidFill>
                <a:effectLst/>
                <a:latin typeface="Times New Roman" pitchFamily="18" charset="0"/>
                <a:cs typeface="Times New Roman" pitchFamily="18" charset="0"/>
              </a:rPr>
              <a:t>1. 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АКТУАЛЬНЫЕ ВОПРОСЫ СОВРЕМЕННОЙ ПЕДАГОГИКИ VIII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Международная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научная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конференция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Самара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, 2016 г.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Сборник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статей</a:t>
            </a:r>
            <a:r>
              <a:rPr sz="3100" dirty="0">
                <a:solidFill>
                  <a:srgbClr val="5E5E5E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l" defTabSz="572516">
              <a:defRPr sz="1800">
                <a:solidFill>
                  <a:srgbClr val="000000"/>
                </a:solidFill>
              </a:defRPr>
            </a:pPr>
            <a:r>
              <a:rPr sz="3920" dirty="0">
                <a:solidFill>
                  <a:srgbClr val="0E3E13"/>
                </a:solidFill>
                <a:effectLst/>
                <a:latin typeface="Times New Roman" pitchFamily="18" charset="0"/>
                <a:cs typeface="Times New Roman" pitchFamily="18" charset="0"/>
              </a:rPr>
              <a:t>2. 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Д.А.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Гатовская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«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Лэпбук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как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средство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обучения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в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условиях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ФГОС»,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Научный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журнал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«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Молодойучёный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»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Проблемы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и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перспективы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развития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образования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: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материалы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VI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междунар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науч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конф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 (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г.Пермь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апрель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2015 г.). —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Пермь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: </a:t>
            </a:r>
            <a:r>
              <a:rPr sz="3100" dirty="0" err="1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Меркурий</a:t>
            </a:r>
            <a:r>
              <a:rPr sz="3100" dirty="0">
                <a:effectLst/>
                <a:uFill>
                  <a:solidFill/>
                </a:u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2015</a:t>
            </a:r>
            <a:r>
              <a:rPr sz="1568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algn="l" defTabSz="572516">
              <a:defRPr sz="1800">
                <a:solidFill>
                  <a:srgbClr val="000000"/>
                </a:solidFill>
              </a:defRPr>
            </a:pPr>
            <a:endParaRPr sz="1568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572516">
              <a:defRPr sz="1800">
                <a:solidFill>
                  <a:srgbClr val="000000"/>
                </a:solidFill>
              </a:defRPr>
            </a:pPr>
            <a:r>
              <a:rPr sz="392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интернет-ресурсы</a:t>
            </a:r>
            <a:r>
              <a:rPr sz="392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l" defTabSz="572516">
              <a:defRPr sz="1800">
                <a:solidFill>
                  <a:srgbClr val="000000"/>
                </a:solidFill>
              </a:defRPr>
            </a:pPr>
            <a:r>
              <a:rPr sz="392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3</a:t>
            </a:r>
            <a:r>
              <a:rPr sz="3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cs typeface="Times New Roman" pitchFamily="18" charset="0"/>
              </a:rPr>
              <a:t>. </a:t>
            </a:r>
            <a:r>
              <a:rPr sz="3400" dirty="0">
                <a:solidFill>
                  <a:srgbClr val="0E3E13"/>
                </a:soli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www.tavika.ru</a:t>
            </a:r>
            <a:endParaRPr sz="3400" dirty="0">
              <a:solidFill>
                <a:srgbClr val="0E3E13"/>
              </a:solidFill>
              <a:effectLst/>
              <a:uFill>
                <a:solidFill/>
              </a:u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lvl="0" algn="l" defTabSz="572516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4.</a:t>
            </a:r>
            <a:r>
              <a:rPr sz="3400" u="sng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http://english4.me/wp/lapbook-kak-sdelat-anglijskij -</a:t>
            </a:r>
            <a:r>
              <a:rPr sz="3400" u="sng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dlja-detej</a:t>
            </a:r>
            <a:r>
              <a:rPr sz="3400" u="sng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/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rgbClr val="0E3E1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787400" y="688776"/>
            <a:ext cx="11430000" cy="837604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just" defTabSz="413613">
              <a:spcBef>
                <a:spcPts val="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ru-RU"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условиях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реализации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федерального</a:t>
            </a:r>
            <a:r>
              <a:rPr sz="4000" dirty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государственного</a:t>
            </a:r>
            <a:r>
              <a:rPr sz="4000" dirty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образовательного</a:t>
            </a:r>
            <a:r>
              <a:rPr sz="4000" dirty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стандарта</a:t>
            </a:r>
            <a:r>
              <a:rPr sz="4000" dirty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дошкольного</a:t>
            </a:r>
            <a:r>
              <a:rPr sz="4000" dirty="0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uFill>
                  <a:solidFill/>
                </a:uFill>
                <a:latin typeface="Times New Roman Bold"/>
                <a:ea typeface="Times New Roman Bold"/>
                <a:cs typeface="Times New Roman Bold"/>
                <a:sym typeface="Times New Roman Bold"/>
              </a:rPr>
              <a:t>образования</a:t>
            </a:r>
            <a:r>
              <a:rPr sz="4000" dirty="0">
                <a:solidFill>
                  <a:srgbClr val="0E3E13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воспитателям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специалистам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ДОУ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приходится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искать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новые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средства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которые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соответствуют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современным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требованиям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ru-RU"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целям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о</a:t>
            </a:r>
            <a:r>
              <a:rPr lang="ru-RU" sz="3600" dirty="0" err="1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бразовательного</a:t>
            </a:r>
            <a:r>
              <a:rPr lang="ru-RU"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процесса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dirty="0">
              <a:uFill>
                <a:solidFill/>
              </a:uFill>
              <a:latin typeface="Tahoma"/>
              <a:ea typeface="Tahoma"/>
              <a:cs typeface="Tahoma"/>
              <a:sym typeface="Tahoma"/>
            </a:endParaRPr>
          </a:p>
          <a:p>
            <a:pPr lvl="0" algn="just" defTabSz="413613">
              <a:spcBef>
                <a:spcPts val="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600" dirty="0">
                <a:uFill>
                  <a:solidFill/>
                </a:uFill>
                <a:latin typeface="Tahoma"/>
                <a:ea typeface="Tahoma"/>
                <a:cs typeface="Tahoma"/>
                <a:sym typeface="Tahoma"/>
              </a:rPr>
              <a:t> 	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sz="3600" dirty="0" err="1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едагоги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должны </a:t>
            </a:r>
            <a:r>
              <a:rPr sz="3600" dirty="0" err="1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научить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дошкольника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ставить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перед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собой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цели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и 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задачи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находить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способы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решения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 а 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главное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находить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нужную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информацию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решения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поставленного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вопроса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среди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огромного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множества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источников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информации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defTabSz="413613">
              <a:spcBef>
                <a:spcPts val="4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Одним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из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таких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средств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современных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дошкольников</a:t>
            </a:r>
            <a:r>
              <a:rPr sz="36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является</a:t>
            </a:r>
            <a:r>
              <a:rPr lang="ru-RU"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dirty="0" err="1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</a:t>
            </a:r>
            <a:r>
              <a:rPr lang="ru-RU"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е</a:t>
            </a:r>
            <a:r>
              <a:rPr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л</a:t>
            </a:r>
            <a:r>
              <a:rPr sz="3600" dirty="0" err="1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эпбука</a:t>
            </a:r>
            <a:r>
              <a:rPr sz="28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28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8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8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8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8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800" dirty="0" smtClean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800" dirty="0">
              <a:uFill>
                <a:solidFill/>
              </a:u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787400" y="5956920"/>
            <a:ext cx="11430000" cy="3306090"/>
          </a:xfrm>
          <a:prstGeom prst="rect">
            <a:avLst/>
          </a:prstGeom>
        </p:spPr>
        <p:txBody>
          <a:bodyPr/>
          <a:lstStyle/>
          <a:p>
            <a:pPr lvl="0" defTabSz="332993">
              <a:defRPr sz="1800">
                <a:solidFill>
                  <a:srgbClr val="000000"/>
                </a:solidFill>
              </a:defRPr>
            </a:pPr>
            <a:endParaRPr sz="2280" dirty="0">
              <a:solidFill>
                <a:srgbClr val="5E5E5E"/>
              </a:solidFill>
            </a:endParaRPr>
          </a:p>
          <a:p>
            <a:pPr lvl="0" defTabSz="332993">
              <a:defRPr sz="1800">
                <a:solidFill>
                  <a:srgbClr val="000000"/>
                </a:solidFill>
              </a:defRPr>
            </a:pPr>
            <a:endParaRPr sz="2280" dirty="0">
              <a:solidFill>
                <a:srgbClr val="5E5E5E"/>
              </a:solidFill>
            </a:endParaRPr>
          </a:p>
          <a:p>
            <a:pPr lvl="0" defTabSz="332993">
              <a:defRPr sz="1800">
                <a:solidFill>
                  <a:srgbClr val="000000"/>
                </a:solidFill>
              </a:defRPr>
            </a:pPr>
            <a:endParaRPr sz="2280" dirty="0">
              <a:solidFill>
                <a:srgbClr val="0E3E13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842540" y="2897477"/>
            <a:ext cx="11319720" cy="1037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4958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endParaRPr sz="305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787400" y="969136"/>
            <a:ext cx="11430000" cy="448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4958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sz="3950" b="1" i="1" dirty="0">
                <a:solidFill>
                  <a:srgbClr val="0E3E13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sz="3950" b="1" i="1" dirty="0" err="1">
                <a:solidFill>
                  <a:srgbClr val="0E3E13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Лэпбук</a:t>
            </a:r>
            <a:r>
              <a:rPr sz="3950" b="1" i="1" dirty="0">
                <a:solidFill>
                  <a:srgbClr val="0E3E13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» (</a:t>
            </a:r>
            <a:r>
              <a:rPr sz="3950" b="1" i="1" dirty="0" err="1">
                <a:solidFill>
                  <a:srgbClr val="0E3E13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lapbook</a:t>
            </a:r>
            <a:r>
              <a:rPr sz="3950" b="1" i="1" dirty="0">
                <a:solidFill>
                  <a:srgbClr val="0E3E13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sz="3950" dirty="0">
                <a:solidFill>
                  <a:srgbClr val="0E3E13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сравнительно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новое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средство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пришедшее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российское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образование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из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Америки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. В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дословном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переводе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английского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лэпбук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значит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наколенная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книга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» (lap –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колени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, book – </a:t>
            </a:r>
            <a:r>
              <a:rPr sz="3950" dirty="0" err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книга</a:t>
            </a:r>
            <a:r>
              <a:rPr sz="395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</a:p>
          <a:p>
            <a:pPr lvl="0" algn="just" defTabSz="44958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endParaRPr sz="3950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 defTabSz="44958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endParaRPr sz="3950" dirty="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0283128">
            <a:off x="511904" y="5167883"/>
            <a:ext cx="3979761" cy="2238947"/>
          </a:xfrm>
          <a:prstGeom prst="rect">
            <a:avLst/>
          </a:prstGeom>
          <a:ln w="34925">
            <a:solidFill>
              <a:srgbClr val="00B050"/>
            </a:solidFill>
            <a:miter lim="400000"/>
          </a:ln>
        </p:spPr>
      </p:pic>
      <p:pic>
        <p:nvPicPr>
          <p:cNvPr id="4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8406" y="4615402"/>
            <a:ext cx="3361782" cy="2238947"/>
          </a:xfrm>
          <a:prstGeom prst="rect">
            <a:avLst/>
          </a:prstGeom>
          <a:ln w="28575">
            <a:solidFill>
              <a:srgbClr val="00B050"/>
            </a:solidFill>
            <a:miter lim="400000"/>
          </a:ln>
        </p:spPr>
      </p:pic>
      <p:pic>
        <p:nvPicPr>
          <p:cNvPr id="4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674048">
            <a:off x="8871135" y="5069048"/>
            <a:ext cx="3191468" cy="3147552"/>
          </a:xfrm>
          <a:prstGeom prst="rect">
            <a:avLst/>
          </a:prstGeom>
          <a:ln w="28575">
            <a:solidFill>
              <a:srgbClr val="00B050"/>
            </a:solidFill>
            <a:miter lim="400000"/>
          </a:ln>
        </p:spPr>
      </p:pic>
      <p:pic>
        <p:nvPicPr>
          <p:cNvPr id="45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93112" y="7181056"/>
            <a:ext cx="3727076" cy="2385985"/>
          </a:xfrm>
          <a:prstGeom prst="rect">
            <a:avLst/>
          </a:prstGeom>
          <a:ln w="28575">
            <a:solidFill>
              <a:srgbClr val="00B050"/>
            </a:solidFill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0" y="484312"/>
            <a:ext cx="11430000" cy="201622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E3E13"/>
                </a:solidFill>
              </a:rPr>
              <a:t>Преимущества  использования </a:t>
            </a:r>
            <a:r>
              <a:rPr lang="ru-RU" sz="4000" dirty="0" err="1" smtClean="0">
                <a:solidFill>
                  <a:srgbClr val="0E3E13"/>
                </a:solidFill>
              </a:rPr>
              <a:t>лэпбука</a:t>
            </a:r>
            <a:r>
              <a:rPr lang="ru-RU" sz="4000" dirty="0" smtClean="0">
                <a:solidFill>
                  <a:srgbClr val="0E3E13"/>
                </a:solidFill>
              </a:rPr>
              <a:t>:</a:t>
            </a:r>
            <a:endParaRPr lang="ru-RU" sz="4000" dirty="0">
              <a:solidFill>
                <a:srgbClr val="0E3E13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3728" y="2572544"/>
            <a:ext cx="11430000" cy="6552728"/>
          </a:xfrm>
        </p:spPr>
        <p:txBody>
          <a:bodyPr/>
          <a:lstStyle/>
          <a:p>
            <a:pPr marL="742950" indent="-742950" algn="l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Соответствует предметно-развивающей  среде ДОУ</a:t>
            </a:r>
          </a:p>
          <a:p>
            <a:pPr marL="742950" indent="-742950" algn="l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Соответствует современным средствам работы с семьей воспитанника</a:t>
            </a:r>
          </a:p>
          <a:p>
            <a:pPr marL="742950" indent="-742950" algn="l">
              <a:buClr>
                <a:srgbClr val="0E3E13"/>
              </a:buClr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Отвечает основным направлениям партнерской деятельности взрослого и ребенка</a:t>
            </a:r>
          </a:p>
          <a:p>
            <a:pPr marL="742950" indent="-742950" algn="l">
              <a:buClr>
                <a:srgbClr val="0E3E13"/>
              </a:buClr>
              <a:buFont typeface="+mj-lt"/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Позволяет систематизировать информацию разным специалистам ДОУ</a:t>
            </a:r>
          </a:p>
          <a:p>
            <a:endParaRPr lang="ru-RU" dirty="0" smtClean="0"/>
          </a:p>
          <a:p>
            <a:pPr marL="742950" indent="-742950">
              <a:buAutoNum type="arabicPeriod"/>
            </a:pPr>
            <a:endParaRPr lang="ru-RU" dirty="0" smtClean="0"/>
          </a:p>
          <a:p>
            <a:pPr marL="742950" indent="-7429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773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741760" y="484312"/>
            <a:ext cx="11430000" cy="763284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defTabSz="385572">
              <a:defRPr sz="1800">
                <a:solidFill>
                  <a:srgbClr val="000000"/>
                </a:solidFill>
              </a:defRPr>
            </a:pPr>
            <a:r>
              <a:rPr lang="ru-RU" sz="33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1. </a:t>
            </a:r>
            <a:r>
              <a:rPr sz="33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Лэпбук </a:t>
            </a:r>
            <a:r>
              <a:rPr sz="33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отвечает</a:t>
            </a:r>
            <a:r>
              <a:rPr sz="3300" dirty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33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требованиям</a:t>
            </a:r>
            <a:r>
              <a:rPr sz="3300" dirty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ФГОС ДО к </a:t>
            </a:r>
            <a:r>
              <a:rPr sz="33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предметно-развивающей</a:t>
            </a:r>
            <a:r>
              <a:rPr sz="3300" dirty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33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среде</a:t>
            </a:r>
            <a:r>
              <a:rPr sz="3300" dirty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</a:p>
          <a:p>
            <a:pPr marL="457200" lvl="0" indent="-457200" defTabSz="385572"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endParaRPr sz="3300" dirty="0">
              <a:solidFill>
                <a:srgbClr val="3C5F5E"/>
              </a:solidFill>
              <a:effectLst/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marL="457200" lvl="0" indent="-457200" algn="just" defTabSz="385572">
              <a:buClr>
                <a:schemeClr val="bg2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информативен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;</a:t>
            </a:r>
          </a:p>
          <a:p>
            <a:pPr marL="457200" lvl="0" indent="-457200" algn="just" defTabSz="385572">
              <a:buClr>
                <a:schemeClr val="bg2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полифункционален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: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способствует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развитию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творчества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и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воображения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;</a:t>
            </a:r>
          </a:p>
          <a:p>
            <a:pPr marL="457200" lvl="0" indent="-457200" algn="just" defTabSz="385572">
              <a:buClr>
                <a:srgbClr val="0E3E13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пригоден</a:t>
            </a:r>
            <a:r>
              <a:rPr sz="3100" dirty="0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для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использования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группой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детей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и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взрослого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, в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качестве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партнера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по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игре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;</a:t>
            </a:r>
          </a:p>
          <a:p>
            <a:pPr marL="457200" lvl="0" indent="-457200" algn="just" defTabSz="385572">
              <a:buClr>
                <a:schemeClr val="bg2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обладает</a:t>
            </a:r>
            <a:r>
              <a:rPr sz="3100" dirty="0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дидактическими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свойствами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(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несет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в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себе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свойства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ознакомления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с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речевым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материалом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);</a:t>
            </a:r>
          </a:p>
          <a:p>
            <a:pPr marL="457200" lvl="0" indent="-457200" algn="just" defTabSz="385572">
              <a:buClr>
                <a:schemeClr val="bg2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является</a:t>
            </a:r>
            <a:r>
              <a:rPr sz="3100" dirty="0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средством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художественно-эстетического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развития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ребенка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;</a:t>
            </a:r>
          </a:p>
          <a:p>
            <a:pPr marL="457200" lvl="0" indent="-457200" algn="just" defTabSz="385572">
              <a:buClr>
                <a:srgbClr val="0E3E13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вариативен</a:t>
            </a:r>
            <a:r>
              <a:rPr sz="3100" dirty="0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(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дает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возможность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использовать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части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лэпбука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);</a:t>
            </a:r>
          </a:p>
          <a:p>
            <a:pPr marL="457200" lvl="0" indent="-457200" algn="just" defTabSz="385572">
              <a:buClr>
                <a:srgbClr val="0E3E13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его</a:t>
            </a:r>
            <a:r>
              <a:rPr sz="3100" dirty="0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структура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и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содержание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доступно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для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детей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дошкольного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возраста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;</a:t>
            </a:r>
          </a:p>
          <a:p>
            <a:pPr marL="457200" lvl="0" indent="-457200" algn="just" defTabSz="385572">
              <a:buClr>
                <a:srgbClr val="0E3E13"/>
              </a:buClr>
              <a:buFont typeface="Wingdings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3100" dirty="0" err="1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обеспечивает</a:t>
            </a:r>
            <a:r>
              <a:rPr sz="3100" dirty="0" smtClean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игровую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,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творческую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,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речевую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,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познавательную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,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исследовательскую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активность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каждого</a:t>
            </a:r>
            <a:r>
              <a:rPr sz="3100" dirty="0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3100" dirty="0" err="1">
                <a:effectLst/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ребенка</a:t>
            </a:r>
            <a:r>
              <a:rPr sz="2706" dirty="0"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.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96280"/>
            <a:ext cx="4457352" cy="334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16" y="239087"/>
            <a:ext cx="4403296" cy="330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6255334"/>
            <a:ext cx="4457352" cy="334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94" y="5937820"/>
            <a:ext cx="4434985" cy="332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6" y="3364632"/>
            <a:ext cx="4477593" cy="335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002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8064" y="4973339"/>
            <a:ext cx="4480893" cy="4480893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609600" y="556320"/>
            <a:ext cx="11430000" cy="42569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 defTabSz="233679">
              <a:defRPr sz="1800">
                <a:solidFill>
                  <a:srgbClr val="000000"/>
                </a:solidFill>
                <a:effectLst/>
              </a:defRPr>
            </a:pPr>
            <a:r>
              <a:rPr sz="3120" dirty="0">
                <a:solidFill>
                  <a:srgbClr val="276D6D"/>
                </a:solidFill>
                <a:effectLst>
                  <a:outerShdw blurRad="25400" dist="5080" dir="5400000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sz="3120" dirty="0">
                <a:solidFill>
                  <a:srgbClr val="276D6D"/>
                </a:solidFill>
                <a:effectLst>
                  <a:outerShdw blurRad="25400" dist="5080" dir="5400000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400" dirty="0" smtClean="0">
                <a:solidFill>
                  <a:srgbClr val="0E3E13"/>
                </a:solidFill>
                <a:effectLst>
                  <a:outerShdw blurRad="25400" dist="5080" dir="5400000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sz="4400" dirty="0" err="1" smtClean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Работа</a:t>
            </a:r>
            <a:r>
              <a:rPr sz="4400" dirty="0" smtClean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с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лэпбуком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отвечает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основным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направлениям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партнерской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деятельности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взрослого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с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детьми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 (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4400" dirty="0" err="1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Н.А.Короткова</a:t>
            </a:r>
            <a:r>
              <a:rPr sz="4400" dirty="0">
                <a:solidFill>
                  <a:srgbClr val="0E3E13"/>
                </a:solidFill>
                <a:effectLst/>
                <a:uFill>
                  <a:solidFill/>
                </a:uFill>
                <a:latin typeface="Times New Roman" pitchFamily="18" charset="0"/>
                <a:ea typeface="Times New Roman Bold"/>
                <a:cs typeface="Times New Roman" pitchFamily="18" charset="0"/>
                <a:sym typeface="Times New Roman Bold"/>
              </a:rPr>
              <a:t>):</a:t>
            </a:r>
          </a:p>
          <a:p>
            <a:pPr marL="457200" lvl="0" indent="-457200" algn="just" defTabSz="233679">
              <a:buFont typeface="Wingdings" pitchFamily="2" charset="2"/>
              <a:buChar char="ü"/>
              <a:defRPr sz="1800">
                <a:solidFill>
                  <a:srgbClr val="000000"/>
                </a:solidFill>
                <a:effectLst/>
              </a:defRPr>
            </a:pPr>
            <a:r>
              <a:rPr sz="3400" dirty="0" err="1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включенность</a:t>
            </a:r>
            <a:r>
              <a:rPr sz="3400" dirty="0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воспитателя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наравне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с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детьми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; </a:t>
            </a:r>
          </a:p>
          <a:p>
            <a:pPr marL="457200" lvl="0" indent="-457200" algn="just" defTabSz="233679">
              <a:buFont typeface="Wingdings" pitchFamily="2" charset="2"/>
              <a:buChar char="ü"/>
              <a:defRPr sz="1800">
                <a:solidFill>
                  <a:srgbClr val="000000"/>
                </a:solidFill>
                <a:effectLst/>
              </a:defRPr>
            </a:pPr>
            <a:r>
              <a:rPr sz="3400" dirty="0" err="1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добровольное</a:t>
            </a:r>
            <a:r>
              <a:rPr sz="3400" dirty="0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присоединение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детей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к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деятельности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;</a:t>
            </a:r>
          </a:p>
          <a:p>
            <a:pPr marL="457200" lvl="0" indent="-457200" algn="just" defTabSz="233679">
              <a:buFont typeface="Wingdings" pitchFamily="2" charset="2"/>
              <a:buChar char="ü"/>
              <a:defRPr sz="1800">
                <a:solidFill>
                  <a:srgbClr val="000000"/>
                </a:solidFill>
                <a:effectLst/>
              </a:defRPr>
            </a:pPr>
            <a:r>
              <a:rPr sz="3400" dirty="0" err="1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свободное</a:t>
            </a:r>
            <a:r>
              <a:rPr sz="3400" dirty="0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общение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и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перемещение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детей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во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время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деятельности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; </a:t>
            </a:r>
          </a:p>
          <a:p>
            <a:pPr marL="457200" lvl="0" indent="-457200" algn="just" defTabSz="233679">
              <a:buFont typeface="Wingdings" pitchFamily="2" charset="2"/>
              <a:buChar char="ü"/>
              <a:defRPr sz="1800">
                <a:solidFill>
                  <a:srgbClr val="000000"/>
                </a:solidFill>
                <a:effectLst/>
              </a:defRPr>
            </a:pPr>
            <a:r>
              <a:rPr sz="3400" dirty="0" err="1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открытый</a:t>
            </a:r>
            <a:r>
              <a:rPr sz="3400" dirty="0" smtClean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временной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конец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деятельности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(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каждый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работает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в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своем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sz="3400" dirty="0" err="1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темпе</a:t>
            </a:r>
            <a:r>
              <a:rPr sz="3400" dirty="0">
                <a:effectLst/>
                <a:uFill>
                  <a:solid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168914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572817" y="628328"/>
            <a:ext cx="11430001" cy="54726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 defTabSz="438150">
              <a:defRPr sz="1800">
                <a:solidFill>
                  <a:srgbClr val="000000"/>
                </a:solidFill>
                <a:effectLst/>
              </a:defRPr>
            </a:pPr>
            <a:r>
              <a:rPr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dirty="0" smtClean="0">
                <a:solidFill>
                  <a:srgbClr val="0E3E13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Лэпбук -</a:t>
            </a:r>
            <a:r>
              <a:rPr lang="ru-RU"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одна</a:t>
            </a:r>
            <a:r>
              <a:rPr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из</a:t>
            </a:r>
            <a:r>
              <a:rPr sz="4000" dirty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ru-RU"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современных </a:t>
            </a:r>
            <a:r>
              <a:rPr sz="4000" dirty="0" err="1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форм</a:t>
            </a:r>
            <a:r>
              <a:rPr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работы</a:t>
            </a:r>
            <a:r>
              <a:rPr sz="4000" dirty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с </a:t>
            </a:r>
            <a:r>
              <a:rPr sz="40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семьей</a:t>
            </a:r>
            <a:r>
              <a:rPr sz="4000" dirty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sz="4000" dirty="0" err="1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воспитанника</a:t>
            </a:r>
            <a:r>
              <a:rPr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>:</a:t>
            </a:r>
            <a:r>
              <a:rPr lang="ru-RU"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  <a:t/>
            </a:r>
            <a:br>
              <a:rPr lang="ru-RU" sz="4000" dirty="0" smtClean="0">
                <a:solidFill>
                  <a:srgbClr val="0E3E13"/>
                </a:solidFill>
                <a:effectLst/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endParaRPr sz="4000" dirty="0">
              <a:solidFill>
                <a:srgbClr val="0E3E13"/>
              </a:solidFill>
              <a:effectLst/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l" defTabSz="438150">
              <a:defRPr sz="1800">
                <a:solidFill>
                  <a:srgbClr val="000000"/>
                </a:solidFill>
                <a:effectLst/>
              </a:defRPr>
            </a:pPr>
            <a:r>
              <a:rPr sz="40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ФГОС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сформулированы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требования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по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взаимодействию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ДО с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родителями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Формы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семьей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постоянно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меняются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все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шире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используются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новые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методы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формы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позволяющие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вовлечь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родителей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процесс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 dirty="0" err="1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ребенка</a:t>
            </a: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lvl="0" algn="just" defTabSz="438150">
              <a:defRPr sz="1800">
                <a:solidFill>
                  <a:srgbClr val="000000"/>
                </a:solidFill>
                <a:effectLst/>
              </a:defRPr>
            </a:pPr>
            <a:r>
              <a:rPr sz="4000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5588074"/>
            <a:ext cx="3554239" cy="266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92" y="5653442"/>
            <a:ext cx="3483800" cy="26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61" y="5640881"/>
            <a:ext cx="3483800" cy="26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0" y="556320"/>
            <a:ext cx="11430000" cy="194421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4. Формат </a:t>
            </a:r>
            <a:r>
              <a:rPr lang="ru-RU" sz="4400" dirty="0" err="1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4400" dirty="0" smtClean="0">
                <a:solidFill>
                  <a:srgbClr val="0E3E13"/>
                </a:solidFill>
                <a:latin typeface="Times New Roman" pitchFamily="18" charset="0"/>
                <a:cs typeface="Times New Roman" pitchFamily="18" charset="0"/>
              </a:rPr>
              <a:t> позволяет систематизировать информацию специалистам и педагогам ДОУ</a:t>
            </a:r>
            <a:endParaRPr lang="ru-RU" sz="4000" dirty="0">
              <a:solidFill>
                <a:srgbClr val="0E3E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7400" y="3004592"/>
            <a:ext cx="11430000" cy="5688632"/>
          </a:xfrm>
        </p:spPr>
        <p:txBody>
          <a:bodyPr>
            <a:normAutofit/>
          </a:bodyPr>
          <a:lstStyle/>
          <a:p>
            <a:pPr marL="571500" indent="-571500" algn="l">
              <a:buFontTx/>
              <a:buChar char="-"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l">
              <a:buClr>
                <a:srgbClr val="0E3E13"/>
              </a:buCl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Инструктор по ФИЗО</a:t>
            </a:r>
          </a:p>
          <a:p>
            <a:pPr marL="571500" indent="-571500" algn="l">
              <a:buClr>
                <a:srgbClr val="0E3E13"/>
              </a:buCl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 – психолог</a:t>
            </a:r>
          </a:p>
          <a:p>
            <a:pPr marL="571500" indent="-571500" algn="l">
              <a:buClr>
                <a:srgbClr val="0E3E13"/>
              </a:buCl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marL="571500" indent="-571500" algn="l">
              <a:buClr>
                <a:schemeClr val="bg2"/>
              </a:buCl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marL="571500" indent="-571500" algn="l">
              <a:buClr>
                <a:srgbClr val="0E3E13"/>
              </a:buCl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Учитель-логопед и т.д.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88" y="4372744"/>
            <a:ext cx="2710632" cy="203197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73" y="3489498"/>
            <a:ext cx="2106216" cy="2106216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03" y="6327903"/>
            <a:ext cx="2085949" cy="278264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88" y="6893024"/>
            <a:ext cx="2983632" cy="2236619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91" y="6837491"/>
            <a:ext cx="3201482" cy="227305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029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bs-inside-section">
  <a:themeElements>
    <a:clrScheme name="">
      <a:dk1>
        <a:srgbClr val="003864"/>
      </a:dk1>
      <a:lt1>
        <a:srgbClr val="FFFFFF"/>
      </a:lt1>
      <a:dk2>
        <a:srgbClr val="0095CE"/>
      </a:dk2>
      <a:lt2>
        <a:srgbClr val="C8C8C8"/>
      </a:lt2>
      <a:accent1>
        <a:srgbClr val="003864"/>
      </a:accent1>
      <a:accent2>
        <a:srgbClr val="D70000"/>
      </a:accent2>
      <a:accent3>
        <a:srgbClr val="FFFFFF"/>
      </a:accent3>
      <a:accent4>
        <a:srgbClr val="002E54"/>
      </a:accent4>
      <a:accent5>
        <a:srgbClr val="AAAEB8"/>
      </a:accent5>
      <a:accent6>
        <a:srgbClr val="C30000"/>
      </a:accent6>
      <a:hlink>
        <a:srgbClr val="F49F1A"/>
      </a:hlink>
      <a:folHlink>
        <a:srgbClr val="199332"/>
      </a:folHlink>
    </a:clrScheme>
    <a:fontScheme name="ibs-inside-sec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bs-inside-s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bs-inside-sec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bs-inside-sec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bs-inside-sec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bs-inside-sec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bs-inside-sec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bs-inside-sec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bs-inside-section 13">
        <a:dk1>
          <a:srgbClr val="003864"/>
        </a:dk1>
        <a:lt1>
          <a:srgbClr val="FFFFFF"/>
        </a:lt1>
        <a:dk2>
          <a:srgbClr val="0095CE"/>
        </a:dk2>
        <a:lt2>
          <a:srgbClr val="808080"/>
        </a:lt2>
        <a:accent1>
          <a:srgbClr val="E6E6EB"/>
        </a:accent1>
        <a:accent2>
          <a:srgbClr val="990000"/>
        </a:accent2>
        <a:accent3>
          <a:srgbClr val="FFFFFF"/>
        </a:accent3>
        <a:accent4>
          <a:srgbClr val="002E54"/>
        </a:accent4>
        <a:accent5>
          <a:srgbClr val="F0F0F3"/>
        </a:accent5>
        <a:accent6>
          <a:srgbClr val="8A0000"/>
        </a:accent6>
        <a:hlink>
          <a:srgbClr val="6B7995"/>
        </a:hlink>
        <a:folHlink>
          <a:srgbClr val="009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14">
        <a:dk1>
          <a:srgbClr val="003864"/>
        </a:dk1>
        <a:lt1>
          <a:srgbClr val="FFFFFF"/>
        </a:lt1>
        <a:dk2>
          <a:srgbClr val="0095CE"/>
        </a:dk2>
        <a:lt2>
          <a:srgbClr val="808080"/>
        </a:lt2>
        <a:accent1>
          <a:srgbClr val="E6E6EB"/>
        </a:accent1>
        <a:accent2>
          <a:srgbClr val="CC3300"/>
        </a:accent2>
        <a:accent3>
          <a:srgbClr val="FFFFFF"/>
        </a:accent3>
        <a:accent4>
          <a:srgbClr val="002E54"/>
        </a:accent4>
        <a:accent5>
          <a:srgbClr val="F0F0F3"/>
        </a:accent5>
        <a:accent6>
          <a:srgbClr val="B92D00"/>
        </a:accent6>
        <a:hlink>
          <a:srgbClr val="6B7995"/>
        </a:hlink>
        <a:folHlink>
          <a:srgbClr val="009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15">
        <a:dk1>
          <a:srgbClr val="003864"/>
        </a:dk1>
        <a:lt1>
          <a:srgbClr val="FFFFFF"/>
        </a:lt1>
        <a:dk2>
          <a:srgbClr val="0095CE"/>
        </a:dk2>
        <a:lt2>
          <a:srgbClr val="E6E6EB"/>
        </a:lt2>
        <a:accent1>
          <a:srgbClr val="2E07D3"/>
        </a:accent1>
        <a:accent2>
          <a:srgbClr val="CC3300"/>
        </a:accent2>
        <a:accent3>
          <a:srgbClr val="FFFFFF"/>
        </a:accent3>
        <a:accent4>
          <a:srgbClr val="002E54"/>
        </a:accent4>
        <a:accent5>
          <a:srgbClr val="ADAAE6"/>
        </a:accent5>
        <a:accent6>
          <a:srgbClr val="B92D00"/>
        </a:accent6>
        <a:hlink>
          <a:srgbClr val="6B7995"/>
        </a:hlink>
        <a:folHlink>
          <a:srgbClr val="009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bs-inside-section 16">
        <a:dk1>
          <a:srgbClr val="003864"/>
        </a:dk1>
        <a:lt1>
          <a:srgbClr val="FFFFFF"/>
        </a:lt1>
        <a:dk2>
          <a:srgbClr val="0095CE"/>
        </a:dk2>
        <a:lt2>
          <a:srgbClr val="E6E6EB"/>
        </a:lt2>
        <a:accent1>
          <a:srgbClr val="003864"/>
        </a:accent1>
        <a:accent2>
          <a:srgbClr val="CC3300"/>
        </a:accent2>
        <a:accent3>
          <a:srgbClr val="FFFFFF"/>
        </a:accent3>
        <a:accent4>
          <a:srgbClr val="002E54"/>
        </a:accent4>
        <a:accent5>
          <a:srgbClr val="AAAEB8"/>
        </a:accent5>
        <a:accent6>
          <a:srgbClr val="B92D00"/>
        </a:accent6>
        <a:hlink>
          <a:srgbClr val="6B7995"/>
        </a:hlink>
        <a:folHlink>
          <a:srgbClr val="0094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C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</TotalTime>
  <Words>426</Words>
  <Application>Microsoft Office PowerPoint</Application>
  <PresentationFormat>Произвольный</PresentationFormat>
  <Paragraphs>106</Paragraphs>
  <Slides>18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ibs-inside-section</vt:lpstr>
      <vt:lpstr>Бумажная</vt:lpstr>
      <vt:lpstr>Лэпбук  как средство организации совместной работы взрослых и детей</vt:lpstr>
      <vt:lpstr> В условиях реализации федерального государственного образовательного стандарта дошкольного образования воспитателям и специалистам ДОУ приходится искать новые средства обучения, которые соответствуют современным требованиям и целям образовательного процесса.    Педагоги должны научить дошкольника ставить перед собой цели и задачи, находить способы их решения, а главное находить нужную информацию для решения поставленного вопроса среди огромного множества источников информации.   Одним из таких средств обучения современных дошкольников является использование лэпбука.     </vt:lpstr>
      <vt:lpstr>Презентация PowerPoint</vt:lpstr>
      <vt:lpstr>Преимущества  использования лэпбука:</vt:lpstr>
      <vt:lpstr>Презентация PowerPoint</vt:lpstr>
      <vt:lpstr>Презентация PowerPoint</vt:lpstr>
      <vt:lpstr>  3. Работа с лэпбуком отвечает основным направлениям партнерской деятельности взрослого с детьми ( Н.А.Короткова): включенность воспитателя наравне с детьми;  добровольное присоединение детей к деятельности; свободное общение и перемещение детей во время деятельности;  открытый временной конец деятельности (каждый работает в своем темпе).</vt:lpstr>
      <vt:lpstr>           2. Лэпбук - одна из  современных форм работы с семьей воспитанника:  В ФГОС сформулированы требования по взаимодействию ДО с родителями. Формы работы с семьей постоянно меняются, все шире используются новые методы и формы работы, позволяющие вовлечь родителей в процесс обучения и развития ребенка.   </vt:lpstr>
      <vt:lpstr>  4. Формат лэпбука позволяет систематизировать информацию специалистам и педагогам ДОУ</vt:lpstr>
      <vt:lpstr>Презентация PowerPoint</vt:lpstr>
      <vt:lpstr> В коррекционной логопедической работе лэпбук позволяет: </vt:lpstr>
      <vt:lpstr>Презентация PowerPoint</vt:lpstr>
      <vt:lpstr>    Задачи использования лэпбука:</vt:lpstr>
      <vt:lpstr>Презентация PowerPoint</vt:lpstr>
      <vt:lpstr>В работе лэпбук помогает:</vt:lpstr>
      <vt:lpstr>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«Лэпбук» в индивидуальной работе учителя-логопеда</dc:title>
  <cp:lastModifiedBy>user</cp:lastModifiedBy>
  <cp:revision>65</cp:revision>
  <dcterms:modified xsi:type="dcterms:W3CDTF">2020-11-09T13:14:31Z</dcterms:modified>
</cp:coreProperties>
</file>