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83" r:id="rId3"/>
    <p:sldId id="284" r:id="rId4"/>
    <p:sldId id="285" r:id="rId5"/>
    <p:sldId id="286" r:id="rId6"/>
    <p:sldId id="287" r:id="rId7"/>
    <p:sldId id="288" r:id="rId8"/>
    <p:sldId id="289" r:id="rId9"/>
    <p:sldId id="291" r:id="rId10"/>
    <p:sldId id="292" r:id="rId11"/>
    <p:sldId id="290" r:id="rId12"/>
    <p:sldId id="300" r:id="rId13"/>
    <p:sldId id="299" r:id="rId14"/>
    <p:sldId id="298" r:id="rId15"/>
    <p:sldId id="293" r:id="rId16"/>
    <p:sldId id="296" r:id="rId17"/>
    <p:sldId id="282" r:id="rId18"/>
    <p:sldId id="256" r:id="rId19"/>
    <p:sldId id="277" r:id="rId20"/>
    <p:sldId id="294" r:id="rId21"/>
    <p:sldId id="297" r:id="rId22"/>
    <p:sldId id="261" r:id="rId23"/>
    <p:sldId id="276"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3DA07-37FE-4B08-99C7-9B19D5FBA11E}" type="datetimeFigureOut">
              <a:rPr lang="ru-RU" smtClean="0"/>
              <a:t>24.04.2020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3C032-4917-40A9-89B7-03A22CBFC5A2}" type="slidenum">
              <a:rPr lang="ru-RU" smtClean="0"/>
              <a:t>‹#›</a:t>
            </a:fld>
            <a:endParaRPr lang="ru-RU"/>
          </a:p>
        </p:txBody>
      </p:sp>
    </p:spTree>
    <p:extLst>
      <p:ext uri="{BB962C8B-B14F-4D97-AF65-F5344CB8AC3E}">
        <p14:creationId xmlns:p14="http://schemas.microsoft.com/office/powerpoint/2010/main" val="256705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A3C032-4917-40A9-89B7-03A22CBFC5A2}" type="slidenum">
              <a:rPr lang="ru-RU" smtClean="0"/>
              <a:t>16</a:t>
            </a:fld>
            <a:endParaRPr lang="ru-RU"/>
          </a:p>
        </p:txBody>
      </p:sp>
    </p:spTree>
    <p:extLst>
      <p:ext uri="{BB962C8B-B14F-4D97-AF65-F5344CB8AC3E}">
        <p14:creationId xmlns:p14="http://schemas.microsoft.com/office/powerpoint/2010/main" val="270056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93435-D7E2-46B1-B13D-51F3B18C2A6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658CD01-55E2-43E2-8434-465F61E05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B13B36C-F380-4818-BD76-70918C5134BA}"/>
              </a:ext>
            </a:extLst>
          </p:cNvPr>
          <p:cNvSpPr>
            <a:spLocks noGrp="1"/>
          </p:cNvSpPr>
          <p:nvPr>
            <p:ph type="dt" sz="half" idx="10"/>
          </p:nvPr>
        </p:nvSpPr>
        <p:spPr/>
        <p:txBody>
          <a:bodyPr/>
          <a:lstStyle/>
          <a:p>
            <a:fld id="{C77C33BC-81A4-4BE5-9CD2-7BF689A2978C}" type="datetimeFigureOut">
              <a:rPr lang="ru-RU" smtClean="0"/>
              <a:t>24.04.2020</a:t>
            </a:fld>
            <a:endParaRPr lang="ru-RU"/>
          </a:p>
        </p:txBody>
      </p:sp>
      <p:sp>
        <p:nvSpPr>
          <p:cNvPr id="5" name="Нижний колонтитул 4">
            <a:extLst>
              <a:ext uri="{FF2B5EF4-FFF2-40B4-BE49-F238E27FC236}">
                <a16:creationId xmlns:a16="http://schemas.microsoft.com/office/drawing/2014/main" id="{B0309C10-137C-48DD-BB30-09EB1B74034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5A5C024-5E38-41EC-B2A3-A1A014CBE44B}"/>
              </a:ext>
            </a:extLst>
          </p:cNvPr>
          <p:cNvSpPr>
            <a:spLocks noGrp="1"/>
          </p:cNvSpPr>
          <p:nvPr>
            <p:ph type="sldNum" sz="quarter" idx="12"/>
          </p:nvPr>
        </p:nvSpPr>
        <p:spPr/>
        <p:txBody>
          <a:bodyPr/>
          <a:lstStyle/>
          <a:p>
            <a:fld id="{D23A9ACA-C783-42E5-A656-0306D633835E}" type="slidenum">
              <a:rPr lang="ru-RU" smtClean="0"/>
              <a:t>‹#›</a:t>
            </a:fld>
            <a:endParaRPr lang="ru-RU"/>
          </a:p>
        </p:txBody>
      </p:sp>
    </p:spTree>
    <p:extLst>
      <p:ext uri="{BB962C8B-B14F-4D97-AF65-F5344CB8AC3E}">
        <p14:creationId xmlns:p14="http://schemas.microsoft.com/office/powerpoint/2010/main" val="335584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851944-B58D-4C59-8990-5FF703D70A7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B9CD627-D904-44D4-8578-E109FEBDC50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DEB4049-0C34-4A49-A38A-E9FCB5356953}"/>
              </a:ext>
            </a:extLst>
          </p:cNvPr>
          <p:cNvSpPr>
            <a:spLocks noGrp="1"/>
          </p:cNvSpPr>
          <p:nvPr>
            <p:ph type="dt" sz="half" idx="10"/>
          </p:nvPr>
        </p:nvSpPr>
        <p:spPr/>
        <p:txBody>
          <a:bodyPr/>
          <a:lstStyle/>
          <a:p>
            <a:fld id="{C77C33BC-81A4-4BE5-9CD2-7BF689A2978C}" type="datetimeFigureOut">
              <a:rPr lang="ru-RU" smtClean="0"/>
              <a:t>24.04.2020</a:t>
            </a:fld>
            <a:endParaRPr lang="ru-RU"/>
          </a:p>
        </p:txBody>
      </p:sp>
      <p:sp>
        <p:nvSpPr>
          <p:cNvPr id="5" name="Нижний колонтитул 4">
            <a:extLst>
              <a:ext uri="{FF2B5EF4-FFF2-40B4-BE49-F238E27FC236}">
                <a16:creationId xmlns:a16="http://schemas.microsoft.com/office/drawing/2014/main" id="{A94A7A40-D74B-40B4-88BF-98337AA26D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AF18DF8-5C46-4ABD-8619-BC1ADD6411B3}"/>
              </a:ext>
            </a:extLst>
          </p:cNvPr>
          <p:cNvSpPr>
            <a:spLocks noGrp="1"/>
          </p:cNvSpPr>
          <p:nvPr>
            <p:ph type="sldNum" sz="quarter" idx="12"/>
          </p:nvPr>
        </p:nvSpPr>
        <p:spPr/>
        <p:txBody>
          <a:bodyPr/>
          <a:lstStyle/>
          <a:p>
            <a:fld id="{D23A9ACA-C783-42E5-A656-0306D633835E}" type="slidenum">
              <a:rPr lang="ru-RU" smtClean="0"/>
              <a:t>‹#›</a:t>
            </a:fld>
            <a:endParaRPr lang="ru-RU"/>
          </a:p>
        </p:txBody>
      </p:sp>
    </p:spTree>
    <p:extLst>
      <p:ext uri="{BB962C8B-B14F-4D97-AF65-F5344CB8AC3E}">
        <p14:creationId xmlns:p14="http://schemas.microsoft.com/office/powerpoint/2010/main" val="10356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DFD04F9-9FA6-4479-B867-1B81447401A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299DF31-3ED3-4922-986A-ADC47852CFB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A1CA1A0-9314-4C76-AAC8-B7DEF93CAE9C}"/>
              </a:ext>
            </a:extLst>
          </p:cNvPr>
          <p:cNvSpPr>
            <a:spLocks noGrp="1"/>
          </p:cNvSpPr>
          <p:nvPr>
            <p:ph type="dt" sz="half" idx="10"/>
          </p:nvPr>
        </p:nvSpPr>
        <p:spPr/>
        <p:txBody>
          <a:bodyPr/>
          <a:lstStyle/>
          <a:p>
            <a:fld id="{C77C33BC-81A4-4BE5-9CD2-7BF689A2978C}" type="datetimeFigureOut">
              <a:rPr lang="ru-RU" smtClean="0"/>
              <a:t>24.04.2020</a:t>
            </a:fld>
            <a:endParaRPr lang="ru-RU"/>
          </a:p>
        </p:txBody>
      </p:sp>
      <p:sp>
        <p:nvSpPr>
          <p:cNvPr id="5" name="Нижний колонтитул 4">
            <a:extLst>
              <a:ext uri="{FF2B5EF4-FFF2-40B4-BE49-F238E27FC236}">
                <a16:creationId xmlns:a16="http://schemas.microsoft.com/office/drawing/2014/main" id="{A48D3D20-5A1A-4D65-B359-9801DCBFC6A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AA304EF-7EF3-4268-9A40-BE35034E784A}"/>
              </a:ext>
            </a:extLst>
          </p:cNvPr>
          <p:cNvSpPr>
            <a:spLocks noGrp="1"/>
          </p:cNvSpPr>
          <p:nvPr>
            <p:ph type="sldNum" sz="quarter" idx="12"/>
          </p:nvPr>
        </p:nvSpPr>
        <p:spPr/>
        <p:txBody>
          <a:bodyPr/>
          <a:lstStyle/>
          <a:p>
            <a:fld id="{D23A9ACA-C783-42E5-A656-0306D633835E}" type="slidenum">
              <a:rPr lang="ru-RU" smtClean="0"/>
              <a:t>‹#›</a:t>
            </a:fld>
            <a:endParaRPr lang="ru-RU"/>
          </a:p>
        </p:txBody>
      </p:sp>
    </p:spTree>
    <p:extLst>
      <p:ext uri="{BB962C8B-B14F-4D97-AF65-F5344CB8AC3E}">
        <p14:creationId xmlns:p14="http://schemas.microsoft.com/office/powerpoint/2010/main" val="126249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B12769-3186-45B7-A6D3-DF7EB37D498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8A8BB32-D027-4469-BCC7-51EA682653F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9B9038E-7FAC-478E-95DB-B505AA6F6F2A}"/>
              </a:ext>
            </a:extLst>
          </p:cNvPr>
          <p:cNvSpPr>
            <a:spLocks noGrp="1"/>
          </p:cNvSpPr>
          <p:nvPr>
            <p:ph type="dt" sz="half" idx="10"/>
          </p:nvPr>
        </p:nvSpPr>
        <p:spPr/>
        <p:txBody>
          <a:bodyPr/>
          <a:lstStyle/>
          <a:p>
            <a:fld id="{C77C33BC-81A4-4BE5-9CD2-7BF689A2978C}" type="datetimeFigureOut">
              <a:rPr lang="ru-RU" smtClean="0"/>
              <a:t>24.04.2020</a:t>
            </a:fld>
            <a:endParaRPr lang="ru-RU"/>
          </a:p>
        </p:txBody>
      </p:sp>
      <p:sp>
        <p:nvSpPr>
          <p:cNvPr id="5" name="Нижний колонтитул 4">
            <a:extLst>
              <a:ext uri="{FF2B5EF4-FFF2-40B4-BE49-F238E27FC236}">
                <a16:creationId xmlns:a16="http://schemas.microsoft.com/office/drawing/2014/main" id="{748BBB59-A21E-4178-807B-97D3F1388F4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5C7B77-8579-4C88-A3ED-A1D33F76B924}"/>
              </a:ext>
            </a:extLst>
          </p:cNvPr>
          <p:cNvSpPr>
            <a:spLocks noGrp="1"/>
          </p:cNvSpPr>
          <p:nvPr>
            <p:ph type="sldNum" sz="quarter" idx="12"/>
          </p:nvPr>
        </p:nvSpPr>
        <p:spPr/>
        <p:txBody>
          <a:bodyPr/>
          <a:lstStyle/>
          <a:p>
            <a:fld id="{D23A9ACA-C783-42E5-A656-0306D633835E}" type="slidenum">
              <a:rPr lang="ru-RU" smtClean="0"/>
              <a:t>‹#›</a:t>
            </a:fld>
            <a:endParaRPr lang="ru-RU"/>
          </a:p>
        </p:txBody>
      </p:sp>
    </p:spTree>
    <p:extLst>
      <p:ext uri="{BB962C8B-B14F-4D97-AF65-F5344CB8AC3E}">
        <p14:creationId xmlns:p14="http://schemas.microsoft.com/office/powerpoint/2010/main" val="377250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130319-98BF-49B8-95DD-6619FDBC170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430CF77-35F5-41E7-A142-A51662B100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7805F3D-A4B8-42AF-B9FB-95FD665FB85A}"/>
              </a:ext>
            </a:extLst>
          </p:cNvPr>
          <p:cNvSpPr>
            <a:spLocks noGrp="1"/>
          </p:cNvSpPr>
          <p:nvPr>
            <p:ph type="dt" sz="half" idx="10"/>
          </p:nvPr>
        </p:nvSpPr>
        <p:spPr/>
        <p:txBody>
          <a:bodyPr/>
          <a:lstStyle/>
          <a:p>
            <a:fld id="{C77C33BC-81A4-4BE5-9CD2-7BF689A2978C}" type="datetimeFigureOut">
              <a:rPr lang="ru-RU" smtClean="0"/>
              <a:t>24.04.2020</a:t>
            </a:fld>
            <a:endParaRPr lang="ru-RU"/>
          </a:p>
        </p:txBody>
      </p:sp>
      <p:sp>
        <p:nvSpPr>
          <p:cNvPr id="5" name="Нижний колонтитул 4">
            <a:extLst>
              <a:ext uri="{FF2B5EF4-FFF2-40B4-BE49-F238E27FC236}">
                <a16:creationId xmlns:a16="http://schemas.microsoft.com/office/drawing/2014/main" id="{B461563A-A61B-414E-9713-2F37BF83623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479D6CA-19F1-4B7D-B778-25157F1F3716}"/>
              </a:ext>
            </a:extLst>
          </p:cNvPr>
          <p:cNvSpPr>
            <a:spLocks noGrp="1"/>
          </p:cNvSpPr>
          <p:nvPr>
            <p:ph type="sldNum" sz="quarter" idx="12"/>
          </p:nvPr>
        </p:nvSpPr>
        <p:spPr/>
        <p:txBody>
          <a:bodyPr/>
          <a:lstStyle/>
          <a:p>
            <a:fld id="{D23A9ACA-C783-42E5-A656-0306D633835E}" type="slidenum">
              <a:rPr lang="ru-RU" smtClean="0"/>
              <a:t>‹#›</a:t>
            </a:fld>
            <a:endParaRPr lang="ru-RU"/>
          </a:p>
        </p:txBody>
      </p:sp>
    </p:spTree>
    <p:extLst>
      <p:ext uri="{BB962C8B-B14F-4D97-AF65-F5344CB8AC3E}">
        <p14:creationId xmlns:p14="http://schemas.microsoft.com/office/powerpoint/2010/main" val="254958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B0B59C-06F8-42C7-9E37-521BD245DD2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AA0C27-52FB-45F9-B491-A52B71BD16A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C8B6CB7-3826-44B2-81F3-D8116FC4ABC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411B994-9EDA-4E08-B4F4-4B321A5301D5}"/>
              </a:ext>
            </a:extLst>
          </p:cNvPr>
          <p:cNvSpPr>
            <a:spLocks noGrp="1"/>
          </p:cNvSpPr>
          <p:nvPr>
            <p:ph type="dt" sz="half" idx="10"/>
          </p:nvPr>
        </p:nvSpPr>
        <p:spPr/>
        <p:txBody>
          <a:bodyPr/>
          <a:lstStyle/>
          <a:p>
            <a:fld id="{C77C33BC-81A4-4BE5-9CD2-7BF689A2978C}" type="datetimeFigureOut">
              <a:rPr lang="ru-RU" smtClean="0"/>
              <a:t>24.04.2020</a:t>
            </a:fld>
            <a:endParaRPr lang="ru-RU"/>
          </a:p>
        </p:txBody>
      </p:sp>
      <p:sp>
        <p:nvSpPr>
          <p:cNvPr id="6" name="Нижний колонтитул 5">
            <a:extLst>
              <a:ext uri="{FF2B5EF4-FFF2-40B4-BE49-F238E27FC236}">
                <a16:creationId xmlns:a16="http://schemas.microsoft.com/office/drawing/2014/main" id="{10D3BD07-4430-428E-9378-69B0F09933B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0509BC6-5780-4558-A3AF-DE91DD436B5B}"/>
              </a:ext>
            </a:extLst>
          </p:cNvPr>
          <p:cNvSpPr>
            <a:spLocks noGrp="1"/>
          </p:cNvSpPr>
          <p:nvPr>
            <p:ph type="sldNum" sz="quarter" idx="12"/>
          </p:nvPr>
        </p:nvSpPr>
        <p:spPr/>
        <p:txBody>
          <a:bodyPr/>
          <a:lstStyle/>
          <a:p>
            <a:fld id="{D23A9ACA-C783-42E5-A656-0306D633835E}" type="slidenum">
              <a:rPr lang="ru-RU" smtClean="0"/>
              <a:t>‹#›</a:t>
            </a:fld>
            <a:endParaRPr lang="ru-RU"/>
          </a:p>
        </p:txBody>
      </p:sp>
    </p:spTree>
    <p:extLst>
      <p:ext uri="{BB962C8B-B14F-4D97-AF65-F5344CB8AC3E}">
        <p14:creationId xmlns:p14="http://schemas.microsoft.com/office/powerpoint/2010/main" val="162929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FF9133-B3D2-443B-96DB-BE7D2F20DA2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3C1B152-35EE-4993-B879-27C957C8DD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5A44023-74C7-419C-81CD-17A31434E72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2561217-ACA8-4D5A-919E-95C4C2C23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407247D-D823-4851-A5F5-DE55213777B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6C7DE9C-BC1C-4D19-8B8C-180299766C9F}"/>
              </a:ext>
            </a:extLst>
          </p:cNvPr>
          <p:cNvSpPr>
            <a:spLocks noGrp="1"/>
          </p:cNvSpPr>
          <p:nvPr>
            <p:ph type="dt" sz="half" idx="10"/>
          </p:nvPr>
        </p:nvSpPr>
        <p:spPr/>
        <p:txBody>
          <a:bodyPr/>
          <a:lstStyle/>
          <a:p>
            <a:fld id="{C77C33BC-81A4-4BE5-9CD2-7BF689A2978C}" type="datetimeFigureOut">
              <a:rPr lang="ru-RU" smtClean="0"/>
              <a:t>24.04.2020</a:t>
            </a:fld>
            <a:endParaRPr lang="ru-RU"/>
          </a:p>
        </p:txBody>
      </p:sp>
      <p:sp>
        <p:nvSpPr>
          <p:cNvPr id="8" name="Нижний колонтитул 7">
            <a:extLst>
              <a:ext uri="{FF2B5EF4-FFF2-40B4-BE49-F238E27FC236}">
                <a16:creationId xmlns:a16="http://schemas.microsoft.com/office/drawing/2014/main" id="{DD5D771A-E4EC-4952-924F-77C8ECD6929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34CCBB7-7B17-49E0-BF55-3A428873FB67}"/>
              </a:ext>
            </a:extLst>
          </p:cNvPr>
          <p:cNvSpPr>
            <a:spLocks noGrp="1"/>
          </p:cNvSpPr>
          <p:nvPr>
            <p:ph type="sldNum" sz="quarter" idx="12"/>
          </p:nvPr>
        </p:nvSpPr>
        <p:spPr/>
        <p:txBody>
          <a:bodyPr/>
          <a:lstStyle/>
          <a:p>
            <a:fld id="{D23A9ACA-C783-42E5-A656-0306D633835E}" type="slidenum">
              <a:rPr lang="ru-RU" smtClean="0"/>
              <a:t>‹#›</a:t>
            </a:fld>
            <a:endParaRPr lang="ru-RU"/>
          </a:p>
        </p:txBody>
      </p:sp>
    </p:spTree>
    <p:extLst>
      <p:ext uri="{BB962C8B-B14F-4D97-AF65-F5344CB8AC3E}">
        <p14:creationId xmlns:p14="http://schemas.microsoft.com/office/powerpoint/2010/main" val="274482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1F96AB-FA6A-4728-904A-CE0AF40AED1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70AF1ED-9CEB-4B28-9609-36C908E4271A}"/>
              </a:ext>
            </a:extLst>
          </p:cNvPr>
          <p:cNvSpPr>
            <a:spLocks noGrp="1"/>
          </p:cNvSpPr>
          <p:nvPr>
            <p:ph type="dt" sz="half" idx="10"/>
          </p:nvPr>
        </p:nvSpPr>
        <p:spPr/>
        <p:txBody>
          <a:bodyPr/>
          <a:lstStyle/>
          <a:p>
            <a:fld id="{C77C33BC-81A4-4BE5-9CD2-7BF689A2978C}" type="datetimeFigureOut">
              <a:rPr lang="ru-RU" smtClean="0"/>
              <a:t>24.04.2020</a:t>
            </a:fld>
            <a:endParaRPr lang="ru-RU"/>
          </a:p>
        </p:txBody>
      </p:sp>
      <p:sp>
        <p:nvSpPr>
          <p:cNvPr id="4" name="Нижний колонтитул 3">
            <a:extLst>
              <a:ext uri="{FF2B5EF4-FFF2-40B4-BE49-F238E27FC236}">
                <a16:creationId xmlns:a16="http://schemas.microsoft.com/office/drawing/2014/main" id="{64E26F45-2920-4191-859B-D0BD3D59B16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8F55CA6-C991-4648-85DF-8D4C0DCBC3E7}"/>
              </a:ext>
            </a:extLst>
          </p:cNvPr>
          <p:cNvSpPr>
            <a:spLocks noGrp="1"/>
          </p:cNvSpPr>
          <p:nvPr>
            <p:ph type="sldNum" sz="quarter" idx="12"/>
          </p:nvPr>
        </p:nvSpPr>
        <p:spPr/>
        <p:txBody>
          <a:bodyPr/>
          <a:lstStyle/>
          <a:p>
            <a:fld id="{D23A9ACA-C783-42E5-A656-0306D633835E}" type="slidenum">
              <a:rPr lang="ru-RU" smtClean="0"/>
              <a:t>‹#›</a:t>
            </a:fld>
            <a:endParaRPr lang="ru-RU"/>
          </a:p>
        </p:txBody>
      </p:sp>
    </p:spTree>
    <p:extLst>
      <p:ext uri="{BB962C8B-B14F-4D97-AF65-F5344CB8AC3E}">
        <p14:creationId xmlns:p14="http://schemas.microsoft.com/office/powerpoint/2010/main" val="23763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5924A5E-119F-4E77-BF34-AE06FA27D8DB}"/>
              </a:ext>
            </a:extLst>
          </p:cNvPr>
          <p:cNvSpPr>
            <a:spLocks noGrp="1"/>
          </p:cNvSpPr>
          <p:nvPr>
            <p:ph type="dt" sz="half" idx="10"/>
          </p:nvPr>
        </p:nvSpPr>
        <p:spPr/>
        <p:txBody>
          <a:bodyPr/>
          <a:lstStyle/>
          <a:p>
            <a:fld id="{C77C33BC-81A4-4BE5-9CD2-7BF689A2978C}" type="datetimeFigureOut">
              <a:rPr lang="ru-RU" smtClean="0"/>
              <a:t>24.04.2020</a:t>
            </a:fld>
            <a:endParaRPr lang="ru-RU"/>
          </a:p>
        </p:txBody>
      </p:sp>
      <p:sp>
        <p:nvSpPr>
          <p:cNvPr id="3" name="Нижний колонтитул 2">
            <a:extLst>
              <a:ext uri="{FF2B5EF4-FFF2-40B4-BE49-F238E27FC236}">
                <a16:creationId xmlns:a16="http://schemas.microsoft.com/office/drawing/2014/main" id="{E0F21262-A9EC-48E4-82C0-961195B56B7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631B54C-0663-4432-99EF-2174881E679E}"/>
              </a:ext>
            </a:extLst>
          </p:cNvPr>
          <p:cNvSpPr>
            <a:spLocks noGrp="1"/>
          </p:cNvSpPr>
          <p:nvPr>
            <p:ph type="sldNum" sz="quarter" idx="12"/>
          </p:nvPr>
        </p:nvSpPr>
        <p:spPr/>
        <p:txBody>
          <a:bodyPr/>
          <a:lstStyle/>
          <a:p>
            <a:fld id="{D23A9ACA-C783-42E5-A656-0306D633835E}" type="slidenum">
              <a:rPr lang="ru-RU" smtClean="0"/>
              <a:t>‹#›</a:t>
            </a:fld>
            <a:endParaRPr lang="ru-RU"/>
          </a:p>
        </p:txBody>
      </p:sp>
    </p:spTree>
    <p:extLst>
      <p:ext uri="{BB962C8B-B14F-4D97-AF65-F5344CB8AC3E}">
        <p14:creationId xmlns:p14="http://schemas.microsoft.com/office/powerpoint/2010/main" val="162075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33B65F-CC08-4AFF-AEF4-77EC9A734F9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69447D1-6534-4B6B-A09D-9AA609BBB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398FF09-4F43-4734-BB12-8422B6273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FFBD5E8-5A85-4DDA-A321-88B9842AD2FB}"/>
              </a:ext>
            </a:extLst>
          </p:cNvPr>
          <p:cNvSpPr>
            <a:spLocks noGrp="1"/>
          </p:cNvSpPr>
          <p:nvPr>
            <p:ph type="dt" sz="half" idx="10"/>
          </p:nvPr>
        </p:nvSpPr>
        <p:spPr/>
        <p:txBody>
          <a:bodyPr/>
          <a:lstStyle/>
          <a:p>
            <a:fld id="{C77C33BC-81A4-4BE5-9CD2-7BF689A2978C}" type="datetimeFigureOut">
              <a:rPr lang="ru-RU" smtClean="0"/>
              <a:t>24.04.2020</a:t>
            </a:fld>
            <a:endParaRPr lang="ru-RU"/>
          </a:p>
        </p:txBody>
      </p:sp>
      <p:sp>
        <p:nvSpPr>
          <p:cNvPr id="6" name="Нижний колонтитул 5">
            <a:extLst>
              <a:ext uri="{FF2B5EF4-FFF2-40B4-BE49-F238E27FC236}">
                <a16:creationId xmlns:a16="http://schemas.microsoft.com/office/drawing/2014/main" id="{507E904B-0C50-4542-8C0C-8AFC47B2284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0A145D0-6237-4709-90AA-5940A01206F4}"/>
              </a:ext>
            </a:extLst>
          </p:cNvPr>
          <p:cNvSpPr>
            <a:spLocks noGrp="1"/>
          </p:cNvSpPr>
          <p:nvPr>
            <p:ph type="sldNum" sz="quarter" idx="12"/>
          </p:nvPr>
        </p:nvSpPr>
        <p:spPr/>
        <p:txBody>
          <a:bodyPr/>
          <a:lstStyle/>
          <a:p>
            <a:fld id="{D23A9ACA-C783-42E5-A656-0306D633835E}" type="slidenum">
              <a:rPr lang="ru-RU" smtClean="0"/>
              <a:t>‹#›</a:t>
            </a:fld>
            <a:endParaRPr lang="ru-RU"/>
          </a:p>
        </p:txBody>
      </p:sp>
    </p:spTree>
    <p:extLst>
      <p:ext uri="{BB962C8B-B14F-4D97-AF65-F5344CB8AC3E}">
        <p14:creationId xmlns:p14="http://schemas.microsoft.com/office/powerpoint/2010/main" val="258730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4E5FF-A09C-463F-AB11-E7843EDBC7E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129808E-A1D2-4262-8D4F-D50BD33AA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6F5B3C0-3098-45FA-99BB-C902D9F0E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F3E95C0-7341-4CD4-9452-47785248E932}"/>
              </a:ext>
            </a:extLst>
          </p:cNvPr>
          <p:cNvSpPr>
            <a:spLocks noGrp="1"/>
          </p:cNvSpPr>
          <p:nvPr>
            <p:ph type="dt" sz="half" idx="10"/>
          </p:nvPr>
        </p:nvSpPr>
        <p:spPr/>
        <p:txBody>
          <a:bodyPr/>
          <a:lstStyle/>
          <a:p>
            <a:fld id="{C77C33BC-81A4-4BE5-9CD2-7BF689A2978C}" type="datetimeFigureOut">
              <a:rPr lang="ru-RU" smtClean="0"/>
              <a:t>24.04.2020</a:t>
            </a:fld>
            <a:endParaRPr lang="ru-RU"/>
          </a:p>
        </p:txBody>
      </p:sp>
      <p:sp>
        <p:nvSpPr>
          <p:cNvPr id="6" name="Нижний колонтитул 5">
            <a:extLst>
              <a:ext uri="{FF2B5EF4-FFF2-40B4-BE49-F238E27FC236}">
                <a16:creationId xmlns:a16="http://schemas.microsoft.com/office/drawing/2014/main" id="{C563AC68-8A6B-4E5F-924F-1F958483532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58EAA37-9859-4298-A12C-E836B4FA0300}"/>
              </a:ext>
            </a:extLst>
          </p:cNvPr>
          <p:cNvSpPr>
            <a:spLocks noGrp="1"/>
          </p:cNvSpPr>
          <p:nvPr>
            <p:ph type="sldNum" sz="quarter" idx="12"/>
          </p:nvPr>
        </p:nvSpPr>
        <p:spPr/>
        <p:txBody>
          <a:bodyPr/>
          <a:lstStyle/>
          <a:p>
            <a:fld id="{D23A9ACA-C783-42E5-A656-0306D633835E}" type="slidenum">
              <a:rPr lang="ru-RU" smtClean="0"/>
              <a:t>‹#›</a:t>
            </a:fld>
            <a:endParaRPr lang="ru-RU"/>
          </a:p>
        </p:txBody>
      </p:sp>
    </p:spTree>
    <p:extLst>
      <p:ext uri="{BB962C8B-B14F-4D97-AF65-F5344CB8AC3E}">
        <p14:creationId xmlns:p14="http://schemas.microsoft.com/office/powerpoint/2010/main" val="119051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945C9B-D29B-4BEC-A960-5ED95F3C0B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67BB27E-CB69-4A8D-8813-766DAC04E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A2B3FD-0CE0-4047-B433-90CD34362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C33BC-81A4-4BE5-9CD2-7BF689A2978C}" type="datetimeFigureOut">
              <a:rPr lang="ru-RU" smtClean="0"/>
              <a:t>24.04.2020</a:t>
            </a:fld>
            <a:endParaRPr lang="ru-RU"/>
          </a:p>
        </p:txBody>
      </p:sp>
      <p:sp>
        <p:nvSpPr>
          <p:cNvPr id="5" name="Нижний колонтитул 4">
            <a:extLst>
              <a:ext uri="{FF2B5EF4-FFF2-40B4-BE49-F238E27FC236}">
                <a16:creationId xmlns:a16="http://schemas.microsoft.com/office/drawing/2014/main" id="{59299CCA-F856-45B5-B087-8164E85985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91EC1C0-E2F0-4E05-9078-01E28A78A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A9ACA-C783-42E5-A656-0306D633835E}" type="slidenum">
              <a:rPr lang="ru-RU" smtClean="0"/>
              <a:t>‹#›</a:t>
            </a:fld>
            <a:endParaRPr lang="ru-RU"/>
          </a:p>
        </p:txBody>
      </p:sp>
    </p:spTree>
    <p:extLst>
      <p:ext uri="{BB962C8B-B14F-4D97-AF65-F5344CB8AC3E}">
        <p14:creationId xmlns:p14="http://schemas.microsoft.com/office/powerpoint/2010/main" val="17471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2E39F44-9504-4242-995A-1E3E59377BA3}"/>
              </a:ext>
            </a:extLst>
          </p:cNvPr>
          <p:cNvSpPr>
            <a:spLocks noGrp="1"/>
          </p:cNvSpPr>
          <p:nvPr>
            <p:ph idx="4294967295"/>
          </p:nvPr>
        </p:nvSpPr>
        <p:spPr>
          <a:xfrm>
            <a:off x="929149" y="1283110"/>
            <a:ext cx="10456606" cy="5353664"/>
          </a:xfrm>
        </p:spPr>
        <p:txBody>
          <a:bodyPr>
            <a:normAutofit fontScale="85000" lnSpcReduction="20000"/>
          </a:bodyPr>
          <a:lstStyle/>
          <a:p>
            <a:pPr marL="0" indent="0" algn="ctr">
              <a:buNone/>
            </a:pPr>
            <a:endParaRPr lang="ru-RU" sz="6600" b="1"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ru-RU" sz="6600" b="1" dirty="0">
                <a:solidFill>
                  <a:srgbClr val="002060"/>
                </a:solidFill>
                <a:latin typeface="Times New Roman" panose="02020603050405020304" pitchFamily="18" charset="0"/>
                <a:cs typeface="Times New Roman" panose="02020603050405020304" pitchFamily="18" charset="0"/>
              </a:rPr>
              <a:t>			«Веселая 											математика»</a:t>
            </a:r>
          </a:p>
          <a:p>
            <a:pPr marL="0" indent="0">
              <a:buNone/>
            </a:pPr>
            <a:r>
              <a:rPr lang="ru-RU" sz="6600" b="1" dirty="0">
                <a:solidFill>
                  <a:srgbClr val="002060"/>
                </a:solidFill>
                <a:latin typeface="Times New Roman" panose="02020603050405020304" pitchFamily="18" charset="0"/>
                <a:cs typeface="Times New Roman" panose="02020603050405020304" pitchFamily="18" charset="0"/>
              </a:rPr>
              <a:t>					</a:t>
            </a:r>
            <a:r>
              <a:rPr lang="ru-RU" sz="4200" b="1" dirty="0">
                <a:solidFill>
                  <a:srgbClr val="002060"/>
                </a:solidFill>
                <a:latin typeface="Times New Roman" panose="02020603050405020304" pitchFamily="18" charset="0"/>
                <a:cs typeface="Times New Roman" panose="02020603050405020304" pitchFamily="18" charset="0"/>
              </a:rPr>
              <a:t>Часть 1</a:t>
            </a:r>
          </a:p>
          <a:p>
            <a:pPr marL="0" indent="0">
              <a:buNone/>
            </a:pPr>
            <a:r>
              <a:rPr lang="ru-RU" sz="2600" b="1" dirty="0">
                <a:solidFill>
                  <a:srgbClr val="002060"/>
                </a:solidFill>
                <a:latin typeface="Times New Roman" panose="02020603050405020304" pitchFamily="18" charset="0"/>
                <a:cs typeface="Times New Roman" panose="02020603050405020304" pitchFamily="18" charset="0"/>
              </a:rPr>
              <a:t>						</a:t>
            </a:r>
          </a:p>
          <a:p>
            <a:pPr marL="0" indent="0">
              <a:buNone/>
            </a:pPr>
            <a:r>
              <a:rPr lang="ru-RU" sz="2600" b="1" dirty="0">
                <a:solidFill>
                  <a:srgbClr val="002060"/>
                </a:solidFill>
                <a:latin typeface="Times New Roman" panose="02020603050405020304" pitchFamily="18" charset="0"/>
                <a:cs typeface="Times New Roman" panose="02020603050405020304" pitchFamily="18" charset="0"/>
              </a:rPr>
              <a:t>						Подготовил</a:t>
            </a:r>
          </a:p>
          <a:p>
            <a:pPr marL="0" indent="0">
              <a:buNone/>
            </a:pPr>
            <a:r>
              <a:rPr lang="ru-RU" sz="2600" b="1" dirty="0">
                <a:solidFill>
                  <a:srgbClr val="002060"/>
                </a:solidFill>
                <a:latin typeface="Times New Roman" panose="02020603050405020304" pitchFamily="18" charset="0"/>
                <a:cs typeface="Times New Roman" panose="02020603050405020304" pitchFamily="18" charset="0"/>
              </a:rPr>
              <a:t>						воспитатель Аникина С.В.</a:t>
            </a:r>
          </a:p>
          <a:p>
            <a:pPr marL="0" indent="0" algn="ctr">
              <a:buNone/>
            </a:pPr>
            <a:endParaRPr lang="ru-RU" sz="26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sz="26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sz="26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ru-RU" sz="2600" b="1" dirty="0">
                <a:solidFill>
                  <a:srgbClr val="002060"/>
                </a:solidFill>
                <a:latin typeface="Times New Roman" panose="02020603050405020304" pitchFamily="18" charset="0"/>
                <a:cs typeface="Times New Roman" panose="02020603050405020304" pitchFamily="18" charset="0"/>
              </a:rPr>
              <a:t>Мытищи 2020г.</a:t>
            </a:r>
          </a:p>
        </p:txBody>
      </p:sp>
      <p:pic>
        <p:nvPicPr>
          <p:cNvPr id="9218" name="Picture 2" descr="https://sun9-72.userapi.com/c206724/v206724977/51efd/Y18pjJRHmxc.jpg">
            <a:extLst>
              <a:ext uri="{FF2B5EF4-FFF2-40B4-BE49-F238E27FC236}">
                <a16:creationId xmlns:a16="http://schemas.microsoft.com/office/drawing/2014/main" id="{94C80B92-89E1-429B-829D-A898AAB31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42" y="623638"/>
            <a:ext cx="3141408" cy="345112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st3.depositphotos.com/9876904/13570/v/950/depositphotos_135707766-stock-illustration-boy-pulling-wagon-with-number.jpg">
            <a:extLst>
              <a:ext uri="{FF2B5EF4-FFF2-40B4-BE49-F238E27FC236}">
                <a16:creationId xmlns:a16="http://schemas.microsoft.com/office/drawing/2014/main" id="{6AAFFB10-974E-43D7-9CE8-9C4629D21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9871" y="4689378"/>
            <a:ext cx="1707069" cy="1771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https://thumbs.dreamstime.com/b/%D1%81%D1%82%D1%83-%D0%B5%D0%BD%D1%82%D0%B0-%D1%81%D0%B8-%D1%8F-%D0%BD%D0%B0-%D0%B1-%D0%BE%D0%BA%D0%B0%D1%85-%D0%BD%D0%BE%D0%BC%D0%B5%D1%80%D0%BE%D0%B2-61050693.jpg">
            <a:extLst>
              <a:ext uri="{FF2B5EF4-FFF2-40B4-BE49-F238E27FC236}">
                <a16:creationId xmlns:a16="http://schemas.microsoft.com/office/drawing/2014/main" id="{AB4A1453-8301-4734-9214-952ADD654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527" y="4508800"/>
            <a:ext cx="1707069" cy="1844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13450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736x/4b/a2/e8/4ba2e8694cc1294d4453a96445639a4d--math-worksheets-spring-water.jpg">
            <a:extLst>
              <a:ext uri="{FF2B5EF4-FFF2-40B4-BE49-F238E27FC236}">
                <a16:creationId xmlns:a16="http://schemas.microsoft.com/office/drawing/2014/main" id="{7AC8413D-8CAA-4848-AEFC-1787F6D10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626" y="754529"/>
            <a:ext cx="7638325" cy="5763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Рисунок 3">
            <a:extLst>
              <a:ext uri="{FF2B5EF4-FFF2-40B4-BE49-F238E27FC236}">
                <a16:creationId xmlns:a16="http://schemas.microsoft.com/office/drawing/2014/main" id="{DB678F72-5A53-474D-82D6-48E9CC0DD51B}"/>
              </a:ext>
            </a:extLst>
          </p:cNvPr>
          <p:cNvPicPr>
            <a:picLocks noChangeAspect="1"/>
          </p:cNvPicPr>
          <p:nvPr/>
        </p:nvPicPr>
        <p:blipFill>
          <a:blip r:embed="rId3"/>
          <a:stretch>
            <a:fillRect/>
          </a:stretch>
        </p:blipFill>
        <p:spPr>
          <a:xfrm>
            <a:off x="4165556" y="4835276"/>
            <a:ext cx="1172979" cy="1448974"/>
          </a:xfrm>
          <a:prstGeom prst="rect">
            <a:avLst/>
          </a:prstGeom>
        </p:spPr>
      </p:pic>
      <p:pic>
        <p:nvPicPr>
          <p:cNvPr id="5" name="Рисунок 4">
            <a:extLst>
              <a:ext uri="{FF2B5EF4-FFF2-40B4-BE49-F238E27FC236}">
                <a16:creationId xmlns:a16="http://schemas.microsoft.com/office/drawing/2014/main" id="{196408BE-C489-4859-A144-25EEA5ACE6E2}"/>
              </a:ext>
            </a:extLst>
          </p:cNvPr>
          <p:cNvPicPr>
            <a:picLocks noChangeAspect="1"/>
          </p:cNvPicPr>
          <p:nvPr/>
        </p:nvPicPr>
        <p:blipFill>
          <a:blip r:embed="rId3"/>
          <a:stretch>
            <a:fillRect/>
          </a:stretch>
        </p:blipFill>
        <p:spPr>
          <a:xfrm>
            <a:off x="6665251" y="4835276"/>
            <a:ext cx="1172979" cy="1448974"/>
          </a:xfrm>
          <a:prstGeom prst="rect">
            <a:avLst/>
          </a:prstGeom>
        </p:spPr>
      </p:pic>
      <p:pic>
        <p:nvPicPr>
          <p:cNvPr id="3" name="Рисунок 2">
            <a:extLst>
              <a:ext uri="{FF2B5EF4-FFF2-40B4-BE49-F238E27FC236}">
                <a16:creationId xmlns:a16="http://schemas.microsoft.com/office/drawing/2014/main" id="{C9E108CB-F909-4B28-AF96-EE6C56A2F8C4}"/>
              </a:ext>
            </a:extLst>
          </p:cNvPr>
          <p:cNvPicPr>
            <a:picLocks noChangeAspect="1"/>
          </p:cNvPicPr>
          <p:nvPr/>
        </p:nvPicPr>
        <p:blipFill>
          <a:blip r:embed="rId4"/>
          <a:stretch>
            <a:fillRect/>
          </a:stretch>
        </p:blipFill>
        <p:spPr>
          <a:xfrm>
            <a:off x="9099297" y="4739483"/>
            <a:ext cx="1176630" cy="1444877"/>
          </a:xfrm>
          <a:prstGeom prst="rect">
            <a:avLst/>
          </a:prstGeom>
        </p:spPr>
      </p:pic>
      <p:sp>
        <p:nvSpPr>
          <p:cNvPr id="6" name="Заголовок 5">
            <a:extLst>
              <a:ext uri="{FF2B5EF4-FFF2-40B4-BE49-F238E27FC236}">
                <a16:creationId xmlns:a16="http://schemas.microsoft.com/office/drawing/2014/main" id="{BB34AC6F-1327-438E-A89A-86CFCF20E765}"/>
              </a:ext>
            </a:extLst>
          </p:cNvPr>
          <p:cNvSpPr>
            <a:spLocks noGrp="1"/>
          </p:cNvSpPr>
          <p:nvPr>
            <p:ph type="title"/>
          </p:nvPr>
        </p:nvSpPr>
        <p:spPr>
          <a:xfrm>
            <a:off x="562708" y="1888589"/>
            <a:ext cx="10791092" cy="2516788"/>
          </a:xfrm>
        </p:spPr>
        <p:txBody>
          <a:bodyPr>
            <a:normAutofit/>
          </a:bodyPr>
          <a:lstStyle/>
          <a:p>
            <a:r>
              <a:rPr lang="ru-RU" b="1" dirty="0">
                <a:solidFill>
                  <a:srgbClr val="002060"/>
                </a:solidFill>
                <a:latin typeface="Times New Roman" panose="02020603050405020304" pitchFamily="18" charset="0"/>
                <a:cs typeface="Times New Roman" panose="02020603050405020304" pitchFamily="18" charset="0"/>
              </a:rPr>
              <a:t>Сосчитай</a:t>
            </a:r>
          </a:p>
        </p:txBody>
      </p:sp>
    </p:spTree>
    <p:extLst>
      <p:ext uri="{BB962C8B-B14F-4D97-AF65-F5344CB8AC3E}">
        <p14:creationId xmlns:p14="http://schemas.microsoft.com/office/powerpoint/2010/main" val="294489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CACDA5-91B7-4BAF-ADB4-9AC308CF47F2}"/>
              </a:ext>
            </a:extLst>
          </p:cNvPr>
          <p:cNvSpPr>
            <a:spLocks noGrp="1"/>
          </p:cNvSpPr>
          <p:nvPr>
            <p:ph type="title" idx="4294967295"/>
          </p:nvPr>
        </p:nvSpPr>
        <p:spPr>
          <a:xfrm>
            <a:off x="1463041" y="1083211"/>
            <a:ext cx="8665698" cy="1448973"/>
          </a:xfrm>
        </p:spPr>
        <p:txBody>
          <a:bodyPr/>
          <a:lstStyle/>
          <a:p>
            <a:endParaRPr lang="ru-RU" dirty="0"/>
          </a:p>
        </p:txBody>
      </p:sp>
      <p:pic>
        <p:nvPicPr>
          <p:cNvPr id="7172" name="Picture 4" descr="https://pbs.twimg.com/media/D3MBMRnW0AEW25C.jpg:large">
            <a:extLst>
              <a:ext uri="{FF2B5EF4-FFF2-40B4-BE49-F238E27FC236}">
                <a16:creationId xmlns:a16="http://schemas.microsoft.com/office/drawing/2014/main" id="{83C58D90-A50A-4F4A-971D-6CB633110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97" y="365125"/>
            <a:ext cx="11087649" cy="6127750"/>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E50F2420-75E1-4A18-B9C1-0A65F42A6142}"/>
              </a:ext>
            </a:extLst>
          </p:cNvPr>
          <p:cNvPicPr>
            <a:picLocks noChangeAspect="1"/>
          </p:cNvPicPr>
          <p:nvPr/>
        </p:nvPicPr>
        <p:blipFill>
          <a:blip r:embed="rId3"/>
          <a:stretch>
            <a:fillRect/>
          </a:stretch>
        </p:blipFill>
        <p:spPr>
          <a:xfrm>
            <a:off x="9328398" y="192937"/>
            <a:ext cx="1172979" cy="1448974"/>
          </a:xfrm>
          <a:prstGeom prst="rect">
            <a:avLst/>
          </a:prstGeom>
        </p:spPr>
      </p:pic>
      <p:pic>
        <p:nvPicPr>
          <p:cNvPr id="9" name="Рисунок 8">
            <a:extLst>
              <a:ext uri="{FF2B5EF4-FFF2-40B4-BE49-F238E27FC236}">
                <a16:creationId xmlns:a16="http://schemas.microsoft.com/office/drawing/2014/main" id="{1C2520CC-1D7B-44BC-B057-7DAF2E970EAD}"/>
              </a:ext>
            </a:extLst>
          </p:cNvPr>
          <p:cNvPicPr>
            <a:picLocks noChangeAspect="1"/>
          </p:cNvPicPr>
          <p:nvPr/>
        </p:nvPicPr>
        <p:blipFill>
          <a:blip r:embed="rId3"/>
          <a:stretch>
            <a:fillRect/>
          </a:stretch>
        </p:blipFill>
        <p:spPr>
          <a:xfrm>
            <a:off x="9328398" y="1469722"/>
            <a:ext cx="1091211" cy="1347966"/>
          </a:xfrm>
          <a:prstGeom prst="rect">
            <a:avLst/>
          </a:prstGeom>
        </p:spPr>
      </p:pic>
      <p:pic>
        <p:nvPicPr>
          <p:cNvPr id="10" name="Рисунок 9">
            <a:extLst>
              <a:ext uri="{FF2B5EF4-FFF2-40B4-BE49-F238E27FC236}">
                <a16:creationId xmlns:a16="http://schemas.microsoft.com/office/drawing/2014/main" id="{2C57E449-6149-441E-AF48-34F8E0B9B836}"/>
              </a:ext>
            </a:extLst>
          </p:cNvPr>
          <p:cNvPicPr>
            <a:picLocks noChangeAspect="1"/>
          </p:cNvPicPr>
          <p:nvPr/>
        </p:nvPicPr>
        <p:blipFill>
          <a:blip r:embed="rId4"/>
          <a:stretch>
            <a:fillRect/>
          </a:stretch>
        </p:blipFill>
        <p:spPr>
          <a:xfrm>
            <a:off x="9324352" y="2622515"/>
            <a:ext cx="1176630" cy="1444877"/>
          </a:xfrm>
          <a:prstGeom prst="rect">
            <a:avLst/>
          </a:prstGeom>
        </p:spPr>
      </p:pic>
      <p:pic>
        <p:nvPicPr>
          <p:cNvPr id="11" name="Рисунок 10">
            <a:extLst>
              <a:ext uri="{FF2B5EF4-FFF2-40B4-BE49-F238E27FC236}">
                <a16:creationId xmlns:a16="http://schemas.microsoft.com/office/drawing/2014/main" id="{7137AA57-4643-49A4-8BB9-05F2A0BCAC46}"/>
              </a:ext>
            </a:extLst>
          </p:cNvPr>
          <p:cNvPicPr>
            <a:picLocks noChangeAspect="1"/>
          </p:cNvPicPr>
          <p:nvPr/>
        </p:nvPicPr>
        <p:blipFill>
          <a:blip r:embed="rId4"/>
          <a:stretch>
            <a:fillRect/>
          </a:stretch>
        </p:blipFill>
        <p:spPr>
          <a:xfrm>
            <a:off x="9324352" y="3835256"/>
            <a:ext cx="1176630" cy="1444877"/>
          </a:xfrm>
          <a:prstGeom prst="rect">
            <a:avLst/>
          </a:prstGeom>
        </p:spPr>
      </p:pic>
      <p:pic>
        <p:nvPicPr>
          <p:cNvPr id="12" name="Рисунок 11">
            <a:extLst>
              <a:ext uri="{FF2B5EF4-FFF2-40B4-BE49-F238E27FC236}">
                <a16:creationId xmlns:a16="http://schemas.microsoft.com/office/drawing/2014/main" id="{19B7A50C-601D-49CE-A587-8621BC92E3C5}"/>
              </a:ext>
            </a:extLst>
          </p:cNvPr>
          <p:cNvPicPr>
            <a:picLocks noChangeAspect="1"/>
          </p:cNvPicPr>
          <p:nvPr/>
        </p:nvPicPr>
        <p:blipFill>
          <a:blip r:embed="rId4"/>
          <a:stretch>
            <a:fillRect/>
          </a:stretch>
        </p:blipFill>
        <p:spPr>
          <a:xfrm>
            <a:off x="9324352" y="5106063"/>
            <a:ext cx="1176630" cy="1444877"/>
          </a:xfrm>
          <a:prstGeom prst="rect">
            <a:avLst/>
          </a:prstGeom>
        </p:spPr>
      </p:pic>
    </p:spTree>
    <p:extLst>
      <p:ext uri="{BB962C8B-B14F-4D97-AF65-F5344CB8AC3E}">
        <p14:creationId xmlns:p14="http://schemas.microsoft.com/office/powerpoint/2010/main" val="45280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314986-141A-43A5-A406-F968F9D36AD3}"/>
              </a:ext>
            </a:extLst>
          </p:cNvPr>
          <p:cNvSpPr>
            <a:spLocks noGrp="1"/>
          </p:cNvSpPr>
          <p:nvPr>
            <p:ph type="title"/>
          </p:nvPr>
        </p:nvSpPr>
        <p:spPr>
          <a:xfrm>
            <a:off x="542779" y="379827"/>
            <a:ext cx="10811021" cy="3798277"/>
          </a:xfrm>
        </p:spPr>
        <p:txBody>
          <a:bodyPr>
            <a:normAutofit/>
          </a:bodyPr>
          <a:lstStyle/>
          <a:p>
            <a:r>
              <a:rPr lang="ru-RU" sz="2800" b="1" dirty="0">
                <a:solidFill>
                  <a:srgbClr val="002060"/>
                </a:solidFill>
                <a:latin typeface="Times New Roman" panose="02020603050405020304" pitchFamily="18" charset="0"/>
                <a:cs typeface="Times New Roman" panose="02020603050405020304" pitchFamily="18" charset="0"/>
              </a:rPr>
              <a:t>Кто поедет в </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первом вагончике,</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кто во втором, </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кто в третьем, …?</a:t>
            </a:r>
          </a:p>
        </p:txBody>
      </p:sp>
      <p:pic>
        <p:nvPicPr>
          <p:cNvPr id="5122" name="Picture 2" descr="https://lh4.ggpht.com/f-n1NiPuB_Wu5GHQb7swoz0Wttdhz7Dxtmzv0jvoms8fHh-Z-9RaZinYUYVvBWAwPA=h900">
            <a:extLst>
              <a:ext uri="{FF2B5EF4-FFF2-40B4-BE49-F238E27FC236}">
                <a16:creationId xmlns:a16="http://schemas.microsoft.com/office/drawing/2014/main" id="{CA3F3DD4-C809-457C-B6F1-93D37F95E5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88" t="5324" r="6067" b="7693"/>
          <a:stretch/>
        </p:blipFill>
        <p:spPr bwMode="auto">
          <a:xfrm>
            <a:off x="3910818" y="759338"/>
            <a:ext cx="7738403" cy="53393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396431-A47C-4B1C-A145-620E597AB53F}"/>
              </a:ext>
            </a:extLst>
          </p:cNvPr>
          <p:cNvSpPr>
            <a:spLocks noGrp="1"/>
          </p:cNvSpPr>
          <p:nvPr>
            <p:ph type="title"/>
          </p:nvPr>
        </p:nvSpPr>
        <p:spPr>
          <a:xfrm>
            <a:off x="838200" y="365125"/>
            <a:ext cx="10515600" cy="1664876"/>
          </a:xfrm>
        </p:spPr>
        <p:txBody>
          <a:bodyPr>
            <a:normAutofit/>
          </a:bodyPr>
          <a:lstStyle/>
          <a:p>
            <a:pPr algn="ctr"/>
            <a:r>
              <a:rPr lang="ru-RU" b="1" dirty="0">
                <a:solidFill>
                  <a:srgbClr val="002060"/>
                </a:solidFill>
                <a:latin typeface="Times New Roman" panose="02020603050405020304" pitchFamily="18" charset="0"/>
                <a:cs typeface="Times New Roman" panose="02020603050405020304" pitchFamily="18" charset="0"/>
              </a:rPr>
              <a:t>Цифры-соседи</a:t>
            </a:r>
          </a:p>
        </p:txBody>
      </p:sp>
      <p:pic>
        <p:nvPicPr>
          <p:cNvPr id="4104" name="Picture 8" descr="https://ds02.infourok.ru/uploads/ex/0758/0001b507-ac7139d5/1/img24.jpg">
            <a:extLst>
              <a:ext uri="{FF2B5EF4-FFF2-40B4-BE49-F238E27FC236}">
                <a16:creationId xmlns:a16="http://schemas.microsoft.com/office/drawing/2014/main" id="{A6726277-1D2F-4E93-91D5-B414663792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1" t="52923" r="59282" b="21231"/>
          <a:stretch/>
        </p:blipFill>
        <p:spPr bwMode="auto">
          <a:xfrm>
            <a:off x="838200" y="482555"/>
            <a:ext cx="2269587" cy="1809925"/>
          </a:xfrm>
          <a:prstGeom prst="rect">
            <a:avLst/>
          </a:prstGeom>
          <a:ln w="88900" cap="sq" cmpd="thickThin">
            <a:solidFill>
              <a:schemeClr val="accent6">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6" name="Picture 10" descr="https://ds02.infourok.ru/uploads/ex/0758/0001b507-ac7139d5/1/img24.jpg">
            <a:extLst>
              <a:ext uri="{FF2B5EF4-FFF2-40B4-BE49-F238E27FC236}">
                <a16:creationId xmlns:a16="http://schemas.microsoft.com/office/drawing/2014/main" id="{833BCFA4-6987-4957-BE82-C1A7D7673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48" t="54154" r="6667" b="23282"/>
          <a:stretch/>
        </p:blipFill>
        <p:spPr bwMode="auto">
          <a:xfrm>
            <a:off x="8149297" y="547668"/>
            <a:ext cx="3784209" cy="1547446"/>
          </a:xfrm>
          <a:prstGeom prst="rect">
            <a:avLst/>
          </a:prstGeom>
          <a:ln w="88900" cap="sq" cmpd="thickThin">
            <a:solidFill>
              <a:schemeClr val="accent6">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8" name="Picture 12" descr="https://ds02.infourok.ru/uploads/ex/0758/0001b507-ac7139d5/1/img24.jpg">
            <a:extLst>
              <a:ext uri="{FF2B5EF4-FFF2-40B4-BE49-F238E27FC236}">
                <a16:creationId xmlns:a16="http://schemas.microsoft.com/office/drawing/2014/main" id="{A45FAFAD-FB44-4513-8AF5-844672F3EC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34" t="77436" r="54205"/>
          <a:stretch/>
        </p:blipFill>
        <p:spPr bwMode="auto">
          <a:xfrm>
            <a:off x="8416583" y="4827998"/>
            <a:ext cx="3516923" cy="1547446"/>
          </a:xfrm>
          <a:prstGeom prst="rect">
            <a:avLst/>
          </a:prstGeom>
          <a:ln w="88900" cap="sq" cmpd="thickThin">
            <a:solidFill>
              <a:schemeClr val="accent6">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10" name="Picture 14" descr="https://ds02.infourok.ru/uploads/ex/0758/0001b507-ac7139d5/1/img24.jpg">
            <a:extLst>
              <a:ext uri="{FF2B5EF4-FFF2-40B4-BE49-F238E27FC236}">
                <a16:creationId xmlns:a16="http://schemas.microsoft.com/office/drawing/2014/main" id="{F6CAE7A7-2B67-43E9-9656-EAC3AEE14A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48" t="77436" r="7333"/>
          <a:stretch/>
        </p:blipFill>
        <p:spPr bwMode="auto">
          <a:xfrm>
            <a:off x="3107787" y="4827998"/>
            <a:ext cx="3723250" cy="1547447"/>
          </a:xfrm>
          <a:prstGeom prst="rect">
            <a:avLst/>
          </a:prstGeom>
          <a:ln w="88900" cap="sq" cmpd="thickThin">
            <a:solidFill>
              <a:schemeClr val="accent6">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 name="Picture 6" descr="https://ds02.infourok.ru/uploads/ex/0758/0001b507-ac7139d5/1/img24.jpg">
            <a:extLst>
              <a:ext uri="{FF2B5EF4-FFF2-40B4-BE49-F238E27FC236}">
                <a16:creationId xmlns:a16="http://schemas.microsoft.com/office/drawing/2014/main" id="{B8A52F9A-8F5B-4391-B536-182FB1FE9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38" r="-163" b="48293"/>
          <a:stretch/>
        </p:blipFill>
        <p:spPr bwMode="auto">
          <a:xfrm>
            <a:off x="2240279" y="2326644"/>
            <a:ext cx="8228429" cy="2467190"/>
          </a:xfrm>
          <a:prstGeom prst="rect">
            <a:avLst/>
          </a:prstGeom>
          <a:ln w="88900" cap="sq" cmpd="thickThin">
            <a:solidFill>
              <a:schemeClr val="accent6">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02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4C2947-FD9D-40F4-A85D-CBC026CD9E2E}"/>
              </a:ext>
            </a:extLst>
          </p:cNvPr>
          <p:cNvSpPr>
            <a:spLocks noGrp="1"/>
          </p:cNvSpPr>
          <p:nvPr>
            <p:ph type="title"/>
          </p:nvPr>
        </p:nvSpPr>
        <p:spPr>
          <a:xfrm>
            <a:off x="520505" y="365125"/>
            <a:ext cx="10833295" cy="3165866"/>
          </a:xfrm>
        </p:spPr>
        <p:txBody>
          <a:bodyPr>
            <a:normAutofit/>
          </a:bodyPr>
          <a:lstStyle/>
          <a:p>
            <a:r>
              <a:rPr lang="ru-RU" sz="4000" b="1" dirty="0">
                <a:solidFill>
                  <a:srgbClr val="002060"/>
                </a:solidFill>
                <a:latin typeface="Times New Roman" panose="02020603050405020304" pitchFamily="18" charset="0"/>
                <a:cs typeface="Times New Roman" panose="02020603050405020304" pitchFamily="18" charset="0"/>
              </a:rPr>
              <a:t>Найди соседей</a:t>
            </a:r>
            <a:br>
              <a:rPr lang="ru-RU" sz="4000" b="1" dirty="0">
                <a:solidFill>
                  <a:srgbClr val="002060"/>
                </a:solidFill>
                <a:latin typeface="Times New Roman" panose="02020603050405020304" pitchFamily="18" charset="0"/>
                <a:cs typeface="Times New Roman" panose="02020603050405020304" pitchFamily="18" charset="0"/>
              </a:rPr>
            </a:br>
            <a:r>
              <a:rPr lang="ru-RU" sz="4000" b="1" dirty="0">
                <a:solidFill>
                  <a:srgbClr val="002060"/>
                </a:solidFill>
                <a:latin typeface="Times New Roman" panose="02020603050405020304" pitchFamily="18" charset="0"/>
                <a:cs typeface="Times New Roman" panose="02020603050405020304" pitchFamily="18" charset="0"/>
              </a:rPr>
              <a:t>числа</a:t>
            </a:r>
          </a:p>
        </p:txBody>
      </p:sp>
      <p:pic>
        <p:nvPicPr>
          <p:cNvPr id="3074" name="Picture 2" descr="https://i.pinimg.com/originals/f8/87/ca/f887ca568b1288c51eb0083a06f666ca.png">
            <a:extLst>
              <a:ext uri="{FF2B5EF4-FFF2-40B4-BE49-F238E27FC236}">
                <a16:creationId xmlns:a16="http://schemas.microsoft.com/office/drawing/2014/main" id="{DE12A10A-071C-4553-BC0B-ECECEE70CA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6" t="13333" r="1658" b="15487"/>
          <a:stretch/>
        </p:blipFill>
        <p:spPr bwMode="auto">
          <a:xfrm>
            <a:off x="4149968" y="524113"/>
            <a:ext cx="7521527" cy="601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71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CB9C9E-A9E0-4BA3-BE2E-539A79CC9A72}"/>
              </a:ext>
            </a:extLst>
          </p:cNvPr>
          <p:cNvSpPr>
            <a:spLocks noGrp="1"/>
          </p:cNvSpPr>
          <p:nvPr>
            <p:ph type="title"/>
          </p:nvPr>
        </p:nvSpPr>
        <p:spPr>
          <a:xfrm>
            <a:off x="838200" y="365125"/>
            <a:ext cx="10880188" cy="2020405"/>
          </a:xfrm>
        </p:spPr>
        <p:txBody>
          <a:bodyPr>
            <a:normAutofit/>
          </a:bodyPr>
          <a:lstStyle/>
          <a:p>
            <a:r>
              <a:rPr lang="ru-RU" sz="4800" b="1" dirty="0">
                <a:solidFill>
                  <a:srgbClr val="002060"/>
                </a:solidFill>
                <a:latin typeface="Times New Roman" panose="02020603050405020304" pitchFamily="18" charset="0"/>
                <a:cs typeface="Times New Roman" panose="02020603050405020304" pitchFamily="18" charset="0"/>
              </a:rPr>
              <a:t>Кто первый, второй, третий, …?</a:t>
            </a:r>
          </a:p>
        </p:txBody>
      </p:sp>
      <p:pic>
        <p:nvPicPr>
          <p:cNvPr id="1026" name="Picture 2" descr="https://avatars.mds.yandex.net/get-pdb/1648099/b580d36f-c21a-4d8a-a2a4-60d10db5e3b3/s1200?webp=false">
            <a:extLst>
              <a:ext uri="{FF2B5EF4-FFF2-40B4-BE49-F238E27FC236}">
                <a16:creationId xmlns:a16="http://schemas.microsoft.com/office/drawing/2014/main" id="{9275E804-65AB-4F6D-9EDF-8B719DFAD2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17" t="5753" r="64206" b="49529"/>
          <a:stretch/>
        </p:blipFill>
        <p:spPr bwMode="auto">
          <a:xfrm>
            <a:off x="1087686" y="2112618"/>
            <a:ext cx="2125533" cy="2632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atars.mds.yandex.net/get-pdb/1648099/b580d36f-c21a-4d8a-a2a4-60d10db5e3b3/s1200?webp=false">
            <a:extLst>
              <a:ext uri="{FF2B5EF4-FFF2-40B4-BE49-F238E27FC236}">
                <a16:creationId xmlns:a16="http://schemas.microsoft.com/office/drawing/2014/main" id="{60DD0F3A-C517-42A8-B3D6-071AF9BBDA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87" t="50000" r="63744" b="9539"/>
          <a:stretch/>
        </p:blipFill>
        <p:spPr bwMode="auto">
          <a:xfrm>
            <a:off x="3387097" y="2484572"/>
            <a:ext cx="1877012" cy="22996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vatars.mds.yandex.net/get-pdb/1648099/b580d36f-c21a-4d8a-a2a4-60d10db5e3b3/s1200?webp=false">
            <a:extLst>
              <a:ext uri="{FF2B5EF4-FFF2-40B4-BE49-F238E27FC236}">
                <a16:creationId xmlns:a16="http://schemas.microsoft.com/office/drawing/2014/main" id="{BB3FFBDB-E9DD-4BF2-B23B-FBDBD41E1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026" t="45539" r="11436" b="8102"/>
          <a:stretch/>
        </p:blipFill>
        <p:spPr bwMode="auto">
          <a:xfrm>
            <a:off x="5648432" y="1972802"/>
            <a:ext cx="1877012" cy="27725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avatars.mds.yandex.net/get-pdb/1648099/b580d36f-c21a-4d8a-a2a4-60d10db5e3b3/s1200?webp=false">
            <a:extLst>
              <a:ext uri="{FF2B5EF4-FFF2-40B4-BE49-F238E27FC236}">
                <a16:creationId xmlns:a16="http://schemas.microsoft.com/office/drawing/2014/main" id="{FF0054BE-57FD-431E-9A2A-BFA6530B89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999" t="21128" r="33897" b="27898"/>
          <a:stretch/>
        </p:blipFill>
        <p:spPr bwMode="auto">
          <a:xfrm>
            <a:off x="7744904" y="1972802"/>
            <a:ext cx="1877012" cy="27490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avatars.mds.yandex.net/get-pdb/1648099/b580d36f-c21a-4d8a-a2a4-60d10db5e3b3/s1200?webp=false">
            <a:extLst>
              <a:ext uri="{FF2B5EF4-FFF2-40B4-BE49-F238E27FC236}">
                <a16:creationId xmlns:a16="http://schemas.microsoft.com/office/drawing/2014/main" id="{BB6A26C6-2601-443C-9AF5-992A5D5A0E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102" t="5324" r="9129" b="55692"/>
          <a:stretch/>
        </p:blipFill>
        <p:spPr bwMode="auto">
          <a:xfrm>
            <a:off x="9838648" y="2506194"/>
            <a:ext cx="1877012" cy="221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04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FB7647-5CBA-423F-93C4-6C9DCF8E09AD}"/>
              </a:ext>
            </a:extLst>
          </p:cNvPr>
          <p:cNvSpPr>
            <a:spLocks noGrp="1"/>
          </p:cNvSpPr>
          <p:nvPr>
            <p:ph type="title"/>
          </p:nvPr>
        </p:nvSpPr>
        <p:spPr>
          <a:xfrm>
            <a:off x="838200" y="576776"/>
            <a:ext cx="10515600" cy="689316"/>
          </a:xfrm>
        </p:spPr>
        <p:txBody>
          <a:bodyPr>
            <a:no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Физкультминутка</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9E3D17B-3E3A-498B-949A-A2D90AA09158}"/>
              </a:ext>
            </a:extLst>
          </p:cNvPr>
          <p:cNvSpPr>
            <a:spLocks noGrp="1"/>
          </p:cNvSpPr>
          <p:nvPr>
            <p:ph idx="1"/>
          </p:nvPr>
        </p:nvSpPr>
        <p:spPr>
          <a:xfrm>
            <a:off x="1800665" y="1266092"/>
            <a:ext cx="10156873" cy="4346917"/>
          </a:xfrm>
        </p:spPr>
        <p:txBody>
          <a:bodyPr>
            <a:noAutofit/>
          </a:bodyPr>
          <a:lstStyle/>
          <a:p>
            <a:pPr marL="0" indent="0">
              <a:buNone/>
            </a:pPr>
            <a:r>
              <a:rPr lang="ru-RU" sz="2400" b="1" dirty="0">
                <a:solidFill>
                  <a:srgbClr val="002060"/>
                </a:solidFill>
                <a:latin typeface="Times New Roman" panose="02020603050405020304" pitchFamily="18" charset="0"/>
                <a:cs typeface="Times New Roman" panose="02020603050405020304" pitchFamily="18" charset="0"/>
              </a:rPr>
              <a:t>Правая, левая –		</a:t>
            </a:r>
            <a:r>
              <a:rPr lang="ru-RU" sz="2400" b="1" i="1" dirty="0">
                <a:solidFill>
                  <a:srgbClr val="002060"/>
                </a:solidFill>
                <a:latin typeface="Times New Roman" panose="02020603050405020304" pitchFamily="18" charset="0"/>
                <a:cs typeface="Times New Roman" panose="02020603050405020304" pitchFamily="18" charset="0"/>
              </a:rPr>
              <a:t>(показываем правую, затем левую руку и </a:t>
            </a:r>
          </a:p>
          <a:p>
            <a:pPr marL="0" indent="0">
              <a:buNone/>
            </a:pPr>
            <a:r>
              <a:rPr lang="ru-RU" sz="2400" b="1" dirty="0">
                <a:solidFill>
                  <a:srgbClr val="002060"/>
                </a:solidFill>
                <a:latin typeface="Times New Roman" panose="02020603050405020304" pitchFamily="18" charset="0"/>
                <a:cs typeface="Times New Roman" panose="02020603050405020304" pitchFamily="18" charset="0"/>
              </a:rPr>
              <a:t>водят поезда. </a:t>
            </a:r>
            <a:r>
              <a:rPr lang="ru-RU" sz="2400" b="1" i="1" dirty="0">
                <a:solidFill>
                  <a:srgbClr val="002060"/>
                </a:solidFill>
                <a:latin typeface="Times New Roman" panose="02020603050405020304" pitchFamily="18" charset="0"/>
                <a:cs typeface="Times New Roman" panose="02020603050405020304" pitchFamily="18" charset="0"/>
              </a:rPr>
              <a:t>		«крутим руль» перед собой)</a:t>
            </a:r>
          </a:p>
          <a:p>
            <a:pPr marL="0" indent="0">
              <a:buNone/>
            </a:pPr>
            <a:r>
              <a:rPr lang="ru-RU" sz="2400" b="1" dirty="0">
                <a:solidFill>
                  <a:srgbClr val="002060"/>
                </a:solidFill>
                <a:latin typeface="Times New Roman" panose="02020603050405020304" pitchFamily="18" charset="0"/>
                <a:cs typeface="Times New Roman" panose="02020603050405020304" pitchFamily="18" charset="0"/>
              </a:rPr>
              <a:t>Правая, левая –		</a:t>
            </a:r>
            <a:r>
              <a:rPr lang="ru-RU" sz="2400" b="1" i="1" dirty="0">
                <a:solidFill>
                  <a:srgbClr val="002060"/>
                </a:solidFill>
                <a:latin typeface="Times New Roman" panose="02020603050405020304" pitchFamily="18" charset="0"/>
                <a:cs typeface="Times New Roman" panose="02020603050405020304" pitchFamily="18" charset="0"/>
              </a:rPr>
              <a:t>(показываем правую, затем левую руку и </a:t>
            </a:r>
            <a:r>
              <a:rPr lang="ru-RU" sz="2400" b="1" dirty="0">
                <a:solidFill>
                  <a:srgbClr val="002060"/>
                </a:solidFill>
                <a:latin typeface="Times New Roman" panose="02020603050405020304" pitchFamily="18" charset="0"/>
                <a:cs typeface="Times New Roman" panose="02020603050405020304" pitchFamily="18" charset="0"/>
              </a:rPr>
              <a:t>строят города. </a:t>
            </a:r>
            <a:r>
              <a:rPr lang="ru-RU" sz="2400" b="1" i="1" dirty="0">
                <a:solidFill>
                  <a:srgbClr val="002060"/>
                </a:solidFill>
                <a:latin typeface="Times New Roman" panose="02020603050405020304" pitchFamily="18" charset="0"/>
                <a:cs typeface="Times New Roman" panose="02020603050405020304" pitchFamily="18" charset="0"/>
              </a:rPr>
              <a:t>		«строим» – ставим одну руку над другой, как 				будто кладем кирпичи) </a:t>
            </a:r>
          </a:p>
          <a:p>
            <a:pPr marL="0" indent="0">
              <a:buNone/>
            </a:pPr>
            <a:r>
              <a:rPr lang="ru-RU" sz="2400" b="1" dirty="0">
                <a:solidFill>
                  <a:srgbClr val="002060"/>
                </a:solidFill>
                <a:latin typeface="Times New Roman" panose="02020603050405020304" pitchFamily="18" charset="0"/>
                <a:cs typeface="Times New Roman" panose="02020603050405020304" pitchFamily="18" charset="0"/>
              </a:rPr>
              <a:t>Правая, левая –		(</a:t>
            </a:r>
            <a:r>
              <a:rPr lang="ru-RU" sz="2400" b="1" i="1" dirty="0">
                <a:solidFill>
                  <a:srgbClr val="002060"/>
                </a:solidFill>
                <a:latin typeface="Times New Roman" panose="02020603050405020304" pitchFamily="18" charset="0"/>
                <a:cs typeface="Times New Roman" panose="02020603050405020304" pitchFamily="18" charset="0"/>
              </a:rPr>
              <a:t>показываем правую, затем левую руку,     </a:t>
            </a:r>
            <a:r>
              <a:rPr lang="ru-RU" sz="2400" b="1" dirty="0">
                <a:solidFill>
                  <a:srgbClr val="002060"/>
                </a:solidFill>
                <a:latin typeface="Times New Roman" panose="02020603050405020304" pitchFamily="18" charset="0"/>
                <a:cs typeface="Times New Roman" panose="02020603050405020304" pitchFamily="18" charset="0"/>
              </a:rPr>
              <a:t>могут шить и штопать. </a:t>
            </a:r>
            <a:r>
              <a:rPr lang="ru-RU" sz="2400" b="1" i="1" dirty="0">
                <a:solidFill>
                  <a:srgbClr val="002060"/>
                </a:solidFill>
                <a:latin typeface="Times New Roman" panose="02020603050405020304" pitchFamily="18" charset="0"/>
                <a:cs typeface="Times New Roman" panose="02020603050405020304" pitchFamily="18" charset="0"/>
              </a:rPr>
              <a:t>	потом правой рукой имитируем шитье 					иголкой, а левой рукой держим воображаемую 				ткань) </a:t>
            </a:r>
          </a:p>
          <a:p>
            <a:pPr marL="0" indent="0">
              <a:buNone/>
            </a:pPr>
            <a:r>
              <a:rPr lang="ru-RU" sz="2400" b="1" dirty="0">
                <a:solidFill>
                  <a:srgbClr val="002060"/>
                </a:solidFill>
                <a:latin typeface="Times New Roman" panose="02020603050405020304" pitchFamily="18" charset="0"/>
                <a:cs typeface="Times New Roman" panose="02020603050405020304" pitchFamily="18" charset="0"/>
              </a:rPr>
              <a:t>Правая, левая – 		</a:t>
            </a:r>
            <a:r>
              <a:rPr lang="ru-RU" sz="2400" b="1" i="1" dirty="0">
                <a:solidFill>
                  <a:srgbClr val="002060"/>
                </a:solidFill>
                <a:latin typeface="Times New Roman" panose="02020603050405020304" pitchFamily="18" charset="0"/>
                <a:cs typeface="Times New Roman" panose="02020603050405020304" pitchFamily="18" charset="0"/>
              </a:rPr>
              <a:t>(показываем правую, затем левую руку и </a:t>
            </a:r>
            <a:r>
              <a:rPr lang="ru-RU" sz="2400" b="1" dirty="0">
                <a:solidFill>
                  <a:srgbClr val="002060"/>
                </a:solidFill>
                <a:latin typeface="Times New Roman" panose="02020603050405020304" pitchFamily="18" charset="0"/>
                <a:cs typeface="Times New Roman" panose="02020603050405020304" pitchFamily="18" charset="0"/>
              </a:rPr>
              <a:t>любят громко хлопать. </a:t>
            </a:r>
            <a:r>
              <a:rPr lang="ru-RU" sz="2400" b="1" i="1" dirty="0">
                <a:solidFill>
                  <a:srgbClr val="002060"/>
                </a:solidFill>
                <a:latin typeface="Times New Roman" panose="02020603050405020304" pitchFamily="18" charset="0"/>
                <a:cs typeface="Times New Roman" panose="02020603050405020304" pitchFamily="18" charset="0"/>
              </a:rPr>
              <a:t>	хлопаем).</a:t>
            </a:r>
          </a:p>
          <a:p>
            <a:pPr marL="0" indent="0">
              <a:lnSpc>
                <a:spcPct val="60000"/>
              </a:lnSpc>
              <a:buNone/>
            </a:pPr>
            <a:endParaRPr lang="ru-RU" sz="2400" b="1" i="1" dirty="0"/>
          </a:p>
        </p:txBody>
      </p:sp>
    </p:spTree>
    <p:extLst>
      <p:ext uri="{BB962C8B-B14F-4D97-AF65-F5344CB8AC3E}">
        <p14:creationId xmlns:p14="http://schemas.microsoft.com/office/powerpoint/2010/main" val="73176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DFC216-8849-4051-8305-AE83FACB4731}"/>
              </a:ext>
            </a:extLst>
          </p:cNvPr>
          <p:cNvSpPr>
            <a:spLocks noGrp="1"/>
          </p:cNvSpPr>
          <p:nvPr>
            <p:ph type="title"/>
          </p:nvPr>
        </p:nvSpPr>
        <p:spPr>
          <a:xfrm>
            <a:off x="450166" y="668213"/>
            <a:ext cx="11193068" cy="2904345"/>
          </a:xfrm>
        </p:spPr>
        <p:txBody>
          <a:bodyPr>
            <a:noAutofit/>
          </a:bodyPr>
          <a:lstStyle/>
          <a:p>
            <a:r>
              <a:rPr lang="ru-RU" sz="2800" b="1" dirty="0">
                <a:solidFill>
                  <a:srgbClr val="002060"/>
                </a:solidFill>
                <a:latin typeface="Times New Roman" panose="02020603050405020304" pitchFamily="18" charset="0"/>
                <a:cs typeface="Times New Roman" panose="02020603050405020304" pitchFamily="18" charset="0"/>
              </a:rPr>
              <a:t>1. Сколько сказочных героев?</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2. Кто находится слева от кота Леопольда? Кто находится справа от почтальона Печкина? Кто находится посередине?</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3. Кто стоит вторым слева? Кто стоит третьим справа? Кто стоит первым слева? Кто стоит вторым справа?</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4. Который по счету почтальон Печкин? Буратино? Карлсон?</a:t>
            </a:r>
            <a:br>
              <a:rPr lang="ru-RU" sz="2800" b="1" dirty="0">
                <a:solidFill>
                  <a:srgbClr val="002060"/>
                </a:solidFill>
                <a:latin typeface="Times New Roman" panose="02020603050405020304" pitchFamily="18" charset="0"/>
                <a:cs typeface="Times New Roman" panose="02020603050405020304" pitchFamily="18" charset="0"/>
              </a:rPr>
            </a:br>
            <a:br>
              <a:rPr lang="ru-RU" sz="2800" b="1" dirty="0">
                <a:solidFill>
                  <a:srgbClr val="002060"/>
                </a:solidFill>
                <a:latin typeface="Times New Roman" panose="02020603050405020304" pitchFamily="18" charset="0"/>
                <a:cs typeface="Times New Roman" panose="02020603050405020304" pitchFamily="18" charset="0"/>
              </a:rPr>
            </a:b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11266" name="Picture 2" descr="http://zabavnik.club/wp-content/uploads/Kartinki_pro_skazochnyh_geroev_40_19033033.jpg">
            <a:extLst>
              <a:ext uri="{FF2B5EF4-FFF2-40B4-BE49-F238E27FC236}">
                <a16:creationId xmlns:a16="http://schemas.microsoft.com/office/drawing/2014/main" id="{E099DB10-7F34-4EEE-B493-0FC2E720A0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4879" b="8391"/>
          <a:stretch/>
        </p:blipFill>
        <p:spPr bwMode="auto">
          <a:xfrm>
            <a:off x="2702864" y="3151165"/>
            <a:ext cx="9151511" cy="3207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121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D5C5AFD-A288-454C-A88B-2590BDC57180}"/>
              </a:ext>
            </a:extLst>
          </p:cNvPr>
          <p:cNvSpPr>
            <a:spLocks noGrp="1"/>
          </p:cNvSpPr>
          <p:nvPr>
            <p:ph type="title"/>
          </p:nvPr>
        </p:nvSpPr>
        <p:spPr>
          <a:xfrm>
            <a:off x="872198" y="365125"/>
            <a:ext cx="9861452" cy="1798914"/>
          </a:xfrm>
        </p:spPr>
        <p:txBody>
          <a:bodyPr>
            <a:normAutofit/>
          </a:bodyPr>
          <a:lstStyle/>
          <a:p>
            <a:r>
              <a:rPr lang="ru-RU" sz="3200" b="1" dirty="0">
                <a:solidFill>
                  <a:srgbClr val="002060"/>
                </a:solidFill>
                <a:latin typeface="Times New Roman" panose="02020603050405020304" pitchFamily="18" charset="0"/>
                <a:cs typeface="Times New Roman" panose="02020603050405020304" pitchFamily="18" charset="0"/>
              </a:rPr>
              <a:t>Расскажи, где лежат угощения для животных </a:t>
            </a:r>
            <a:r>
              <a:rPr lang="ru-RU" sz="3200" b="1" i="1" dirty="0">
                <a:solidFill>
                  <a:srgbClr val="002060"/>
                </a:solidFill>
                <a:latin typeface="Times New Roman" panose="02020603050405020304" pitchFamily="18" charset="0"/>
                <a:cs typeface="Times New Roman" panose="02020603050405020304" pitchFamily="18" charset="0"/>
              </a:rPr>
              <a:t>(грибок – </a:t>
            </a:r>
            <a:r>
              <a:rPr lang="ru-RU" sz="3200" b="1" i="1" u="sng" dirty="0">
                <a:solidFill>
                  <a:srgbClr val="002060"/>
                </a:solidFill>
                <a:latin typeface="Times New Roman" panose="02020603050405020304" pitchFamily="18" charset="0"/>
                <a:cs typeface="Times New Roman" panose="02020603050405020304" pitchFamily="18" charset="0"/>
              </a:rPr>
              <a:t>за</a:t>
            </a:r>
            <a:r>
              <a:rPr lang="ru-RU" sz="3200" b="1" i="1" dirty="0">
                <a:solidFill>
                  <a:srgbClr val="002060"/>
                </a:solidFill>
                <a:latin typeface="Times New Roman" panose="02020603050405020304" pitchFamily="18" charset="0"/>
                <a:cs typeface="Times New Roman" panose="02020603050405020304" pitchFamily="18" charset="0"/>
              </a:rPr>
              <a:t> пеньком, морковка – </a:t>
            </a:r>
            <a:r>
              <a:rPr lang="ru-RU" sz="3200" b="1" i="1" u="sng" dirty="0">
                <a:solidFill>
                  <a:srgbClr val="002060"/>
                </a:solidFill>
                <a:latin typeface="Times New Roman" panose="02020603050405020304" pitchFamily="18" charset="0"/>
                <a:cs typeface="Times New Roman" panose="02020603050405020304" pitchFamily="18" charset="0"/>
              </a:rPr>
              <a:t>под</a:t>
            </a:r>
            <a:r>
              <a:rPr lang="ru-RU" sz="3200" b="1" i="1" dirty="0">
                <a:solidFill>
                  <a:srgbClr val="002060"/>
                </a:solidFill>
                <a:latin typeface="Times New Roman" panose="02020603050405020304" pitchFamily="18" charset="0"/>
                <a:cs typeface="Times New Roman" panose="02020603050405020304" pitchFamily="18" charset="0"/>
              </a:rPr>
              <a:t> кустом, орешек – </a:t>
            </a:r>
            <a:r>
              <a:rPr lang="ru-RU" sz="3200" b="1" i="1" u="sng" dirty="0">
                <a:solidFill>
                  <a:srgbClr val="002060"/>
                </a:solidFill>
                <a:latin typeface="Times New Roman" panose="02020603050405020304" pitchFamily="18" charset="0"/>
                <a:cs typeface="Times New Roman" panose="02020603050405020304" pitchFamily="18" charset="0"/>
              </a:rPr>
              <a:t>на </a:t>
            </a:r>
            <a:r>
              <a:rPr lang="ru-RU" sz="3200" b="1" i="1" dirty="0">
                <a:solidFill>
                  <a:srgbClr val="002060"/>
                </a:solidFill>
                <a:latin typeface="Times New Roman" panose="02020603050405020304" pitchFamily="18" charset="0"/>
                <a:cs typeface="Times New Roman" panose="02020603050405020304" pitchFamily="18" charset="0"/>
              </a:rPr>
              <a:t>листочке, яблоко - </a:t>
            </a:r>
            <a:r>
              <a:rPr lang="ru-RU" sz="3200" b="1" i="1" u="sng" dirty="0">
                <a:solidFill>
                  <a:srgbClr val="002060"/>
                </a:solidFill>
                <a:latin typeface="Times New Roman" panose="02020603050405020304" pitchFamily="18" charset="0"/>
                <a:cs typeface="Times New Roman" panose="02020603050405020304" pitchFamily="18" charset="0"/>
              </a:rPr>
              <a:t>в</a:t>
            </a:r>
            <a:r>
              <a:rPr lang="ru-RU" sz="3200" b="1" i="1" dirty="0">
                <a:solidFill>
                  <a:srgbClr val="002060"/>
                </a:solidFill>
                <a:latin typeface="Times New Roman" panose="02020603050405020304" pitchFamily="18" charset="0"/>
                <a:cs typeface="Times New Roman" panose="02020603050405020304" pitchFamily="18" charset="0"/>
              </a:rPr>
              <a:t> корзинке).</a:t>
            </a:r>
          </a:p>
        </p:txBody>
      </p:sp>
      <p:pic>
        <p:nvPicPr>
          <p:cNvPr id="21506" name="Picture 2" descr="https://fsd.multiurok.ru/html/2017/02/21/s_58ac7934ed51e/569194_10.jpeg">
            <a:extLst>
              <a:ext uri="{FF2B5EF4-FFF2-40B4-BE49-F238E27FC236}">
                <a16:creationId xmlns:a16="http://schemas.microsoft.com/office/drawing/2014/main" id="{4F22394F-99A1-4CE7-ACB6-6D31E50D24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68" t="1015" r="63461" b="51376"/>
          <a:stretch/>
        </p:blipFill>
        <p:spPr bwMode="auto">
          <a:xfrm>
            <a:off x="2081424" y="2032563"/>
            <a:ext cx="2056163" cy="2473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fsd.multiurok.ru/html/2017/02/21/s_58ac7934ed51e/569194_10.jpeg">
            <a:extLst>
              <a:ext uri="{FF2B5EF4-FFF2-40B4-BE49-F238E27FC236}">
                <a16:creationId xmlns:a16="http://schemas.microsoft.com/office/drawing/2014/main" id="{757AE7FD-DABD-44B5-A832-E517E51B2A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8" t="61214" r="3486" b="2393"/>
          <a:stretch/>
        </p:blipFill>
        <p:spPr bwMode="auto">
          <a:xfrm>
            <a:off x="3756074" y="4409909"/>
            <a:ext cx="7920113" cy="2082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Рисунок 4">
            <a:extLst>
              <a:ext uri="{FF2B5EF4-FFF2-40B4-BE49-F238E27FC236}">
                <a16:creationId xmlns:a16="http://schemas.microsoft.com/office/drawing/2014/main" id="{E47CA7C6-A6DD-41A0-A764-E90CBC2C1BF4}"/>
              </a:ext>
            </a:extLst>
          </p:cNvPr>
          <p:cNvPicPr>
            <a:picLocks noChangeAspect="1"/>
          </p:cNvPicPr>
          <p:nvPr/>
        </p:nvPicPr>
        <p:blipFill rotWithShape="1">
          <a:blip r:embed="rId3"/>
          <a:srcRect l="97305" t="2935" b="94161"/>
          <a:stretch/>
        </p:blipFill>
        <p:spPr>
          <a:xfrm>
            <a:off x="11353800" y="6112413"/>
            <a:ext cx="322386" cy="359361"/>
          </a:xfrm>
          <a:prstGeom prst="rect">
            <a:avLst/>
          </a:prstGeom>
        </p:spPr>
      </p:pic>
      <p:pic>
        <p:nvPicPr>
          <p:cNvPr id="8" name="Picture 2" descr="https://fsd.multiurok.ru/html/2017/02/21/s_58ac7934ed51e/569194_10.jpeg">
            <a:extLst>
              <a:ext uri="{FF2B5EF4-FFF2-40B4-BE49-F238E27FC236}">
                <a16:creationId xmlns:a16="http://schemas.microsoft.com/office/drawing/2014/main" id="{11F6A6AA-D186-49A6-87C7-92993825E9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41" t="1015" r="40672" b="51376"/>
          <a:stretch/>
        </p:blipFill>
        <p:spPr bwMode="auto">
          <a:xfrm>
            <a:off x="8325702" y="1728498"/>
            <a:ext cx="2061937" cy="27780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fsd.multiurok.ru/html/2017/02/21/s_58ac7934ed51e/569194_10.jpeg">
            <a:extLst>
              <a:ext uri="{FF2B5EF4-FFF2-40B4-BE49-F238E27FC236}">
                <a16:creationId xmlns:a16="http://schemas.microsoft.com/office/drawing/2014/main" id="{C8BC339C-A1F5-47EB-91AB-D907B079A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924" t="1015" r="11393" b="51376"/>
          <a:stretch/>
        </p:blipFill>
        <p:spPr bwMode="auto">
          <a:xfrm>
            <a:off x="5507502" y="2164039"/>
            <a:ext cx="1817968" cy="221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89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624A63-F0B6-494A-96BA-9CF4F532932C}"/>
              </a:ext>
            </a:extLst>
          </p:cNvPr>
          <p:cNvSpPr>
            <a:spLocks noGrp="1"/>
          </p:cNvSpPr>
          <p:nvPr>
            <p:ph type="title"/>
          </p:nvPr>
        </p:nvSpPr>
        <p:spPr>
          <a:xfrm>
            <a:off x="838200" y="717452"/>
            <a:ext cx="10515600" cy="604912"/>
          </a:xfrm>
        </p:spPr>
        <p:txBody>
          <a:bodyPr>
            <a:normAutofit fontScale="90000"/>
          </a:bodyPr>
          <a:lstStyle/>
          <a:p>
            <a:pPr algn="ctr"/>
            <a:r>
              <a:rPr lang="ru-RU" sz="4800" b="1" dirty="0">
                <a:solidFill>
                  <a:srgbClr val="002060"/>
                </a:solidFill>
                <a:latin typeface="Times New Roman" panose="02020603050405020304" pitchFamily="18" charset="0"/>
                <a:cs typeface="Times New Roman" panose="02020603050405020304" pitchFamily="18" charset="0"/>
              </a:rPr>
              <a:t>Где кот? </a:t>
            </a:r>
            <a:br>
              <a:rPr lang="ru-RU" sz="4800" b="1" dirty="0">
                <a:solidFill>
                  <a:srgbClr val="002060"/>
                </a:solidFill>
                <a:latin typeface="Times New Roman" panose="02020603050405020304" pitchFamily="18" charset="0"/>
                <a:cs typeface="Times New Roman" panose="02020603050405020304" pitchFamily="18" charset="0"/>
              </a:rPr>
            </a:br>
            <a:r>
              <a:rPr lang="ru-RU" sz="3100" b="1" i="1" dirty="0">
                <a:solidFill>
                  <a:srgbClr val="002060"/>
                </a:solidFill>
                <a:latin typeface="Times New Roman" panose="02020603050405020304" pitchFamily="18" charset="0"/>
                <a:cs typeface="Times New Roman" panose="02020603050405020304" pitchFamily="18" charset="0"/>
              </a:rPr>
              <a:t>(Ответь на вопрос полным ответом, </a:t>
            </a:r>
            <a:br>
              <a:rPr lang="ru-RU" sz="3100" b="1" i="1" dirty="0">
                <a:solidFill>
                  <a:srgbClr val="002060"/>
                </a:solidFill>
                <a:latin typeface="Times New Roman" panose="02020603050405020304" pitchFamily="18" charset="0"/>
                <a:cs typeface="Times New Roman" panose="02020603050405020304" pitchFamily="18" charset="0"/>
              </a:rPr>
            </a:br>
            <a:r>
              <a:rPr lang="ru-RU" sz="3100" b="1" i="1" dirty="0">
                <a:solidFill>
                  <a:srgbClr val="002060"/>
                </a:solidFill>
                <a:latin typeface="Times New Roman" panose="02020603050405020304" pitchFamily="18" charset="0"/>
                <a:cs typeface="Times New Roman" panose="02020603050405020304" pitchFamily="18" charset="0"/>
              </a:rPr>
              <a:t>используя предлоги – </a:t>
            </a:r>
            <a:r>
              <a:rPr lang="ru-RU" sz="3100" b="1" i="1" u="sng" dirty="0">
                <a:solidFill>
                  <a:srgbClr val="002060"/>
                </a:solidFill>
                <a:latin typeface="Times New Roman" panose="02020603050405020304" pitchFamily="18" charset="0"/>
                <a:cs typeface="Times New Roman" panose="02020603050405020304" pitchFamily="18" charset="0"/>
              </a:rPr>
              <a:t>в</a:t>
            </a:r>
            <a:r>
              <a:rPr lang="ru-RU" sz="3100" b="1" i="1" dirty="0">
                <a:solidFill>
                  <a:srgbClr val="002060"/>
                </a:solidFill>
                <a:latin typeface="Times New Roman" panose="02020603050405020304" pitchFamily="18" charset="0"/>
                <a:cs typeface="Times New Roman" panose="02020603050405020304" pitchFamily="18" charset="0"/>
              </a:rPr>
              <a:t>, </a:t>
            </a:r>
            <a:r>
              <a:rPr lang="ru-RU" sz="3100" b="1" i="1" u="sng" dirty="0">
                <a:solidFill>
                  <a:srgbClr val="002060"/>
                </a:solidFill>
                <a:latin typeface="Times New Roman" panose="02020603050405020304" pitchFamily="18" charset="0"/>
                <a:cs typeface="Times New Roman" panose="02020603050405020304" pitchFamily="18" charset="0"/>
              </a:rPr>
              <a:t>на</a:t>
            </a:r>
            <a:r>
              <a:rPr lang="ru-RU" sz="3100" b="1" i="1" dirty="0">
                <a:solidFill>
                  <a:srgbClr val="002060"/>
                </a:solidFill>
                <a:latin typeface="Times New Roman" panose="02020603050405020304" pitchFamily="18" charset="0"/>
                <a:cs typeface="Times New Roman" panose="02020603050405020304" pitchFamily="18" charset="0"/>
              </a:rPr>
              <a:t>, </a:t>
            </a:r>
            <a:r>
              <a:rPr lang="ru-RU" sz="3100" b="1" i="1" u="sng" dirty="0">
                <a:solidFill>
                  <a:srgbClr val="002060"/>
                </a:solidFill>
                <a:latin typeface="Times New Roman" panose="02020603050405020304" pitchFamily="18" charset="0"/>
                <a:cs typeface="Times New Roman" panose="02020603050405020304" pitchFamily="18" charset="0"/>
              </a:rPr>
              <a:t>перед</a:t>
            </a:r>
            <a:r>
              <a:rPr lang="ru-RU" sz="3100" b="1" i="1" dirty="0">
                <a:solidFill>
                  <a:srgbClr val="002060"/>
                </a:solidFill>
                <a:latin typeface="Times New Roman" panose="02020603050405020304" pitchFamily="18" charset="0"/>
                <a:cs typeface="Times New Roman" panose="02020603050405020304" pitchFamily="18" charset="0"/>
              </a:rPr>
              <a:t>, </a:t>
            </a:r>
            <a:r>
              <a:rPr lang="ru-RU" sz="3100" b="1" i="1" u="sng" dirty="0">
                <a:solidFill>
                  <a:srgbClr val="002060"/>
                </a:solidFill>
                <a:latin typeface="Times New Roman" panose="02020603050405020304" pitchFamily="18" charset="0"/>
                <a:cs typeface="Times New Roman" panose="02020603050405020304" pitchFamily="18" charset="0"/>
              </a:rPr>
              <a:t>за,</a:t>
            </a:r>
            <a:r>
              <a:rPr lang="ru-RU" sz="3100" b="1" i="1" dirty="0">
                <a:solidFill>
                  <a:srgbClr val="002060"/>
                </a:solidFill>
                <a:latin typeface="Times New Roman" panose="02020603050405020304" pitchFamily="18" charset="0"/>
                <a:cs typeface="Times New Roman" panose="02020603050405020304" pitchFamily="18" charset="0"/>
              </a:rPr>
              <a:t> </a:t>
            </a:r>
            <a:r>
              <a:rPr lang="ru-RU" sz="3100" b="1" i="1" u="sng" dirty="0">
                <a:solidFill>
                  <a:srgbClr val="002060"/>
                </a:solidFill>
                <a:latin typeface="Times New Roman" panose="02020603050405020304" pitchFamily="18" charset="0"/>
                <a:cs typeface="Times New Roman" panose="02020603050405020304" pitchFamily="18" charset="0"/>
              </a:rPr>
              <a:t>под</a:t>
            </a:r>
            <a:r>
              <a:rPr lang="ru-RU" sz="3100" b="1" i="1" dirty="0">
                <a:solidFill>
                  <a:srgbClr val="002060"/>
                </a:solidFill>
                <a:latin typeface="Times New Roman" panose="02020603050405020304" pitchFamily="18" charset="0"/>
                <a:cs typeface="Times New Roman" panose="02020603050405020304" pitchFamily="18" charset="0"/>
              </a:rPr>
              <a:t>, </a:t>
            </a:r>
            <a:r>
              <a:rPr lang="ru-RU" sz="3100" b="1" i="1" u="sng" dirty="0">
                <a:solidFill>
                  <a:srgbClr val="002060"/>
                </a:solidFill>
                <a:latin typeface="Times New Roman" panose="02020603050405020304" pitchFamily="18" charset="0"/>
                <a:cs typeface="Times New Roman" panose="02020603050405020304" pitchFamily="18" charset="0"/>
              </a:rPr>
              <a:t>около</a:t>
            </a:r>
            <a:r>
              <a:rPr lang="ru-RU" sz="3100" b="1" i="1" dirty="0">
                <a:solidFill>
                  <a:srgbClr val="002060"/>
                </a:solidFill>
                <a:latin typeface="Times New Roman" panose="02020603050405020304" pitchFamily="18" charset="0"/>
                <a:cs typeface="Times New Roman" panose="02020603050405020304" pitchFamily="18" charset="0"/>
              </a:rPr>
              <a:t> .)</a:t>
            </a:r>
          </a:p>
        </p:txBody>
      </p:sp>
      <p:pic>
        <p:nvPicPr>
          <p:cNvPr id="22530" name="Picture 2" descr="https://dou24.ru/249/images/16-17/str_ped/cherkasova/mad_kopilka/13.02.17_1/a13.02.17_33.jpg">
            <a:extLst>
              <a:ext uri="{FF2B5EF4-FFF2-40B4-BE49-F238E27FC236}">
                <a16:creationId xmlns:a16="http://schemas.microsoft.com/office/drawing/2014/main" id="{6342BB7E-342C-43AD-B18C-2B20CC488AF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47" t="22380" r="4254" b="4232"/>
          <a:stretch/>
        </p:blipFill>
        <p:spPr bwMode="auto">
          <a:xfrm>
            <a:off x="3123029" y="1825624"/>
            <a:ext cx="7737230" cy="4469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896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DC1524-331A-4F1D-8F2C-DC6C03C33260}"/>
              </a:ext>
            </a:extLst>
          </p:cNvPr>
          <p:cNvSpPr>
            <a:spLocks noGrp="1"/>
          </p:cNvSpPr>
          <p:nvPr>
            <p:ph type="title"/>
          </p:nvPr>
        </p:nvSpPr>
        <p:spPr/>
        <p:txBody>
          <a:bodyPr>
            <a:normAutofit/>
          </a:bodyPr>
          <a:lstStyle/>
          <a:p>
            <a:r>
              <a:rPr lang="ru-RU" sz="6000" b="1" dirty="0">
                <a:solidFill>
                  <a:srgbClr val="002060"/>
                </a:solidFill>
                <a:latin typeface="Times New Roman" panose="02020603050405020304" pitchFamily="18" charset="0"/>
                <a:cs typeface="Times New Roman" panose="02020603050405020304" pitchFamily="18" charset="0"/>
              </a:rPr>
              <a:t>Задачи:</a:t>
            </a:r>
          </a:p>
        </p:txBody>
      </p:sp>
      <p:sp>
        <p:nvSpPr>
          <p:cNvPr id="3" name="Объект 2">
            <a:extLst>
              <a:ext uri="{FF2B5EF4-FFF2-40B4-BE49-F238E27FC236}">
                <a16:creationId xmlns:a16="http://schemas.microsoft.com/office/drawing/2014/main" id="{5C12AFAF-EB79-4CEA-905F-E8AA7559092C}"/>
              </a:ext>
            </a:extLst>
          </p:cNvPr>
          <p:cNvSpPr>
            <a:spLocks noGrp="1"/>
          </p:cNvSpPr>
          <p:nvPr>
            <p:ph idx="1"/>
          </p:nvPr>
        </p:nvSpPr>
        <p:spPr>
          <a:xfrm>
            <a:off x="618977" y="1547446"/>
            <a:ext cx="11113477" cy="3587261"/>
          </a:xfrm>
        </p:spPr>
        <p:txBody>
          <a:bodyPr>
            <a:normAutofit fontScale="70000" lnSpcReduction="20000"/>
          </a:bodyPr>
          <a:lstStyle/>
          <a:p>
            <a:pPr marL="0" indent="0" algn="just">
              <a:lnSpc>
                <a:spcPct val="120000"/>
              </a:lnSpc>
              <a:buNone/>
            </a:pPr>
            <a:r>
              <a:rPr lang="ru-RU" sz="3300" b="1" dirty="0">
                <a:solidFill>
                  <a:srgbClr val="002060"/>
                </a:solidFill>
                <a:latin typeface="Times New Roman" panose="02020603050405020304" pitchFamily="18" charset="0"/>
                <a:cs typeface="Times New Roman" panose="02020603050405020304" pitchFamily="18" charset="0"/>
              </a:rPr>
              <a:t>• </a:t>
            </a:r>
            <a:r>
              <a:rPr lang="ru-RU" sz="3400" b="1" dirty="0">
                <a:solidFill>
                  <a:srgbClr val="002060"/>
                </a:solidFill>
                <a:latin typeface="Times New Roman" panose="02020603050405020304" pitchFamily="18" charset="0"/>
                <a:cs typeface="Times New Roman" panose="02020603050405020304" pitchFamily="18" charset="0"/>
              </a:rPr>
              <a:t>Закрепить умение в счете до 5, учить правильно отвечать на вопросы «Сколько?», «Который по счету?»;</a:t>
            </a:r>
          </a:p>
          <a:p>
            <a:pPr algn="just">
              <a:lnSpc>
                <a:spcPct val="120000"/>
              </a:lnSpc>
            </a:pPr>
            <a:r>
              <a:rPr lang="ru-RU" sz="3400" b="1" dirty="0">
                <a:solidFill>
                  <a:srgbClr val="002060"/>
                </a:solidFill>
                <a:latin typeface="Times New Roman" panose="02020603050405020304" pitchFamily="18" charset="0"/>
                <a:cs typeface="Times New Roman" panose="02020603050405020304" pitchFamily="18" charset="0"/>
              </a:rPr>
              <a:t>Совершенствовать пространственные представления: слева, справа, вверху, внизу;</a:t>
            </a:r>
          </a:p>
          <a:p>
            <a:pPr marL="0" indent="0" algn="just">
              <a:lnSpc>
                <a:spcPct val="120000"/>
              </a:lnSpc>
              <a:buNone/>
            </a:pPr>
            <a:r>
              <a:rPr lang="ru-RU" sz="3400" b="1" dirty="0">
                <a:solidFill>
                  <a:srgbClr val="002060"/>
                </a:solidFill>
                <a:latin typeface="Times New Roman" panose="02020603050405020304" pitchFamily="18" charset="0"/>
                <a:cs typeface="Times New Roman" panose="02020603050405020304" pitchFamily="18" charset="0"/>
              </a:rPr>
              <a:t>•Закрепить название частей суток;</a:t>
            </a:r>
          </a:p>
          <a:p>
            <a:pPr marL="0" indent="0" algn="just">
              <a:lnSpc>
                <a:spcPct val="120000"/>
              </a:lnSpc>
              <a:buNone/>
            </a:pPr>
            <a:r>
              <a:rPr lang="ru-RU" sz="3400" b="1" dirty="0">
                <a:solidFill>
                  <a:srgbClr val="002060"/>
                </a:solidFill>
                <a:latin typeface="Times New Roman" panose="02020603050405020304" pitchFamily="18" charset="0"/>
                <a:cs typeface="Times New Roman" panose="02020603050405020304" pitchFamily="18" charset="0"/>
              </a:rPr>
              <a:t>• Развивать смекалку, зрительную память, воображение;</a:t>
            </a:r>
          </a:p>
          <a:p>
            <a:pPr marL="0" indent="0" algn="just">
              <a:lnSpc>
                <a:spcPct val="120000"/>
              </a:lnSpc>
              <a:buNone/>
            </a:pPr>
            <a:r>
              <a:rPr lang="ru-RU" sz="3400" b="1" dirty="0">
                <a:solidFill>
                  <a:srgbClr val="002060"/>
                </a:solidFill>
                <a:latin typeface="Times New Roman" panose="02020603050405020304" pitchFamily="18" charset="0"/>
                <a:cs typeface="Times New Roman" panose="02020603050405020304" pitchFamily="18" charset="0"/>
              </a:rPr>
              <a:t>•Создать условия для развития логического мышления, сообразительности, внимания.</a:t>
            </a:r>
          </a:p>
          <a:p>
            <a:pPr marL="0" indent="0" algn="just">
              <a:buNone/>
            </a:pPr>
            <a:endParaRPr lang="ru-RU" sz="3200" b="1" dirty="0">
              <a:latin typeface="Times New Roman" panose="02020603050405020304" pitchFamily="18" charset="0"/>
              <a:cs typeface="Times New Roman" panose="02020603050405020304" pitchFamily="18" charset="0"/>
            </a:endParaRPr>
          </a:p>
          <a:p>
            <a:pPr marL="0" indent="0" algn="just">
              <a:buNone/>
            </a:pP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46B24B-B3E6-4A98-A67C-EF4870B90417}"/>
              </a:ext>
            </a:extLst>
          </p:cNvPr>
          <p:cNvSpPr>
            <a:spLocks noGrp="1"/>
          </p:cNvSpPr>
          <p:nvPr>
            <p:ph type="title"/>
          </p:nvPr>
        </p:nvSpPr>
        <p:spPr/>
        <p:txBody>
          <a:bodyPr>
            <a:normAutofit/>
          </a:bodyPr>
          <a:lstStyle/>
          <a:p>
            <a:pPr algn="ctr"/>
            <a:r>
              <a:rPr lang="ru-RU" sz="4000" b="1" dirty="0">
                <a:solidFill>
                  <a:srgbClr val="002060"/>
                </a:solidFill>
                <a:latin typeface="Times New Roman" panose="02020603050405020304" pitchFamily="18" charset="0"/>
                <a:cs typeface="Times New Roman" panose="02020603050405020304" pitchFamily="18" charset="0"/>
              </a:rPr>
              <a:t>Физкультминутка </a:t>
            </a:r>
          </a:p>
        </p:txBody>
      </p:sp>
      <p:sp>
        <p:nvSpPr>
          <p:cNvPr id="3" name="Объект 2">
            <a:extLst>
              <a:ext uri="{FF2B5EF4-FFF2-40B4-BE49-F238E27FC236}">
                <a16:creationId xmlns:a16="http://schemas.microsoft.com/office/drawing/2014/main" id="{7BC2ED43-B973-48BB-8CDE-658B135320AD}"/>
              </a:ext>
            </a:extLst>
          </p:cNvPr>
          <p:cNvSpPr>
            <a:spLocks noGrp="1"/>
          </p:cNvSpPr>
          <p:nvPr>
            <p:ph idx="1"/>
          </p:nvPr>
        </p:nvSpPr>
        <p:spPr>
          <a:xfrm>
            <a:off x="1617784" y="1575582"/>
            <a:ext cx="10142807" cy="4601381"/>
          </a:xfrm>
        </p:spPr>
        <p:txBody>
          <a:bodyPr>
            <a:noAutofit/>
          </a:bodyPr>
          <a:lstStyle/>
          <a:p>
            <a:pPr marL="0" indent="0">
              <a:lnSpc>
                <a:spcPct val="100000"/>
              </a:lnSpc>
              <a:buNone/>
            </a:pPr>
            <a:r>
              <a:rPr lang="ru-RU" b="1" dirty="0">
                <a:solidFill>
                  <a:srgbClr val="002060"/>
                </a:solidFill>
                <a:latin typeface="Times New Roman" panose="02020603050405020304" pitchFamily="18" charset="0"/>
                <a:cs typeface="Times New Roman" panose="02020603050405020304" pitchFamily="18" charset="0"/>
              </a:rPr>
              <a:t>В понедельник я купался, 	</a:t>
            </a:r>
            <a:r>
              <a:rPr lang="ru-RU" b="1" i="1" dirty="0">
                <a:solidFill>
                  <a:srgbClr val="002060"/>
                </a:solidFill>
                <a:latin typeface="Times New Roman" panose="02020603050405020304" pitchFamily="18" charset="0"/>
                <a:cs typeface="Times New Roman" panose="02020603050405020304" pitchFamily="18" charset="0"/>
              </a:rPr>
              <a:t>(Изображаем плавание)</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А во вторник - рисовал. 	</a:t>
            </a:r>
            <a:r>
              <a:rPr lang="ru-RU" b="1" i="1" dirty="0">
                <a:solidFill>
                  <a:srgbClr val="002060"/>
                </a:solidFill>
                <a:latin typeface="Times New Roman" panose="02020603050405020304" pitchFamily="18" charset="0"/>
                <a:cs typeface="Times New Roman" panose="02020603050405020304" pitchFamily="18" charset="0"/>
              </a:rPr>
              <a:t>(Изображаем рисование)</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В среду долго умывался, 	</a:t>
            </a:r>
            <a:r>
              <a:rPr lang="ru-RU" b="1" i="1" dirty="0">
                <a:solidFill>
                  <a:srgbClr val="002060"/>
                </a:solidFill>
                <a:latin typeface="Times New Roman" panose="02020603050405020304" pitchFamily="18" charset="0"/>
                <a:cs typeface="Times New Roman" panose="02020603050405020304" pitchFamily="18" charset="0"/>
              </a:rPr>
              <a:t>(Умываемся)</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А в четверг в футбол играл. </a:t>
            </a:r>
            <a:r>
              <a:rPr lang="ru-RU" b="1" i="1" dirty="0">
                <a:solidFill>
                  <a:srgbClr val="002060"/>
                </a:solidFill>
                <a:latin typeface="Times New Roman" panose="02020603050405020304" pitchFamily="18" charset="0"/>
                <a:cs typeface="Times New Roman" panose="02020603050405020304" pitchFamily="18" charset="0"/>
              </a:rPr>
              <a:t>(Бег на месте)</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В пятницу я прыгал, бегал,  </a:t>
            </a:r>
            <a:r>
              <a:rPr lang="ru-RU" b="1" i="1" dirty="0">
                <a:solidFill>
                  <a:srgbClr val="002060"/>
                </a:solidFill>
                <a:latin typeface="Times New Roman" panose="02020603050405020304" pitchFamily="18" charset="0"/>
                <a:cs typeface="Times New Roman" panose="02020603050405020304" pitchFamily="18" charset="0"/>
              </a:rPr>
              <a:t>(Прыгаем)</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Очень долго танцевал. 	</a:t>
            </a:r>
            <a:r>
              <a:rPr lang="ru-RU" b="1" i="1" dirty="0">
                <a:solidFill>
                  <a:srgbClr val="002060"/>
                </a:solidFill>
                <a:latin typeface="Times New Roman" panose="02020603050405020304" pitchFamily="18" charset="0"/>
                <a:cs typeface="Times New Roman" panose="02020603050405020304" pitchFamily="18" charset="0"/>
              </a:rPr>
              <a:t>(Кружимся на месте)</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А в субботу, воскресенье 	</a:t>
            </a:r>
            <a:r>
              <a:rPr lang="ru-RU" b="1" i="1" dirty="0">
                <a:solidFill>
                  <a:srgbClr val="002060"/>
                </a:solidFill>
                <a:latin typeface="Times New Roman" panose="02020603050405020304" pitchFamily="18" charset="0"/>
                <a:cs typeface="Times New Roman" panose="02020603050405020304" pitchFamily="18" charset="0"/>
              </a:rPr>
              <a:t>(Хлопки в ладоши)</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Целый день я отдыхал. 	</a:t>
            </a:r>
            <a:r>
              <a:rPr lang="ru-RU" b="1" i="1" dirty="0">
                <a:solidFill>
                  <a:srgbClr val="002060"/>
                </a:solidFill>
                <a:latin typeface="Times New Roman" panose="02020603050405020304" pitchFamily="18" charset="0"/>
                <a:cs typeface="Times New Roman" panose="02020603050405020304" pitchFamily="18" charset="0"/>
              </a:rPr>
              <a:t>(Дети садятся на корточки,						руки под щеку засыпают)             </a:t>
            </a:r>
            <a:endParaRPr lang="ru-RU" b="1" dirty="0">
              <a:solidFill>
                <a:srgbClr val="002060"/>
              </a:solidFill>
              <a:latin typeface="Times New Roman" panose="02020603050405020304" pitchFamily="18" charset="0"/>
              <a:cs typeface="Times New Roman" panose="02020603050405020304" pitchFamily="18" charset="0"/>
            </a:endParaRPr>
          </a:p>
          <a:p>
            <a:pPr marL="0" indent="0">
              <a:lnSpc>
                <a:spcPct val="100000"/>
              </a:lnSpc>
              <a:buNone/>
            </a:pPr>
            <a:br>
              <a:rPr lang="ru-RU" dirty="0"/>
            </a:br>
            <a:endParaRPr lang="ru-RU" dirty="0"/>
          </a:p>
        </p:txBody>
      </p:sp>
    </p:spTree>
    <p:extLst>
      <p:ext uri="{BB962C8B-B14F-4D97-AF65-F5344CB8AC3E}">
        <p14:creationId xmlns:p14="http://schemas.microsoft.com/office/powerpoint/2010/main" val="66636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75AE2F-A75D-4C91-A007-C8B7265CDE29}"/>
              </a:ext>
            </a:extLst>
          </p:cNvPr>
          <p:cNvSpPr>
            <a:spLocks noGrp="1"/>
          </p:cNvSpPr>
          <p:nvPr>
            <p:ph type="title"/>
          </p:nvPr>
        </p:nvSpPr>
        <p:spPr>
          <a:xfrm>
            <a:off x="838200" y="1012873"/>
            <a:ext cx="10515600" cy="1055077"/>
          </a:xfrm>
        </p:spPr>
        <p:txBody>
          <a:bodyPr>
            <a:noAutofit/>
          </a:bodyPr>
          <a:lstStyle/>
          <a:p>
            <a:pPr algn="ctr"/>
            <a:r>
              <a:rPr lang="ru-RU" b="1" i="1" dirty="0">
                <a:solidFill>
                  <a:srgbClr val="002060"/>
                </a:solidFill>
                <a:latin typeface="Times New Roman" panose="02020603050405020304" pitchFamily="18" charset="0"/>
                <a:cs typeface="Times New Roman" panose="02020603050405020304" pitchFamily="18" charset="0"/>
              </a:rPr>
              <a:t>Игра «Части суток»</a:t>
            </a:r>
            <a:r>
              <a:rPr lang="ru-RU" b="1" dirty="0">
                <a:solidFill>
                  <a:srgbClr val="002060"/>
                </a:solidFill>
                <a:latin typeface="Times New Roman" panose="02020603050405020304" pitchFamily="18" charset="0"/>
                <a:cs typeface="Times New Roman" panose="02020603050405020304" pitchFamily="18" charset="0"/>
              </a:rPr>
              <a:t>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(Закончи предложение).</a:t>
            </a:r>
            <a:br>
              <a:rPr lang="ru-RU" b="1" dirty="0">
                <a:solidFill>
                  <a:srgbClr val="002060"/>
                </a:solidFill>
                <a:latin typeface="Times New Roman" panose="02020603050405020304" pitchFamily="18" charset="0"/>
                <a:cs typeface="Times New Roman" panose="02020603050405020304" pitchFamily="18" charset="0"/>
              </a:rPr>
            </a:b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4A23E48-3680-44B1-BEC6-73AF0B2B7411}"/>
              </a:ext>
            </a:extLst>
          </p:cNvPr>
          <p:cNvSpPr>
            <a:spLocks noGrp="1"/>
          </p:cNvSpPr>
          <p:nvPr>
            <p:ph idx="1"/>
          </p:nvPr>
        </p:nvSpPr>
        <p:spPr>
          <a:xfrm>
            <a:off x="1856935" y="2307101"/>
            <a:ext cx="7765368" cy="3869861"/>
          </a:xfrm>
        </p:spPr>
        <p:txBody>
          <a:bodyPr>
            <a:normAutofit fontScale="92500" lnSpcReduction="20000"/>
          </a:bodyPr>
          <a:lstStyle/>
          <a:p>
            <a:pPr marL="0" indent="0">
              <a:buNone/>
            </a:pPr>
            <a:r>
              <a:rPr lang="ru-RU" dirty="0"/>
              <a:t>- </a:t>
            </a:r>
            <a:r>
              <a:rPr lang="ru-RU" b="1" dirty="0">
                <a:solidFill>
                  <a:srgbClr val="002060"/>
                </a:solidFill>
                <a:latin typeface="Times New Roman" panose="02020603050405020304" pitchFamily="18" charset="0"/>
                <a:cs typeface="Times New Roman" panose="02020603050405020304" pitchFamily="18" charset="0"/>
              </a:rPr>
              <a:t>Спим мы ночью, а делаем зарядку … </a:t>
            </a:r>
            <a:r>
              <a:rPr lang="ru-RU" b="1" i="1" dirty="0">
                <a:solidFill>
                  <a:srgbClr val="002060"/>
                </a:solidFill>
                <a:latin typeface="Times New Roman" panose="02020603050405020304" pitchFamily="18" charset="0"/>
                <a:cs typeface="Times New Roman" panose="02020603050405020304" pitchFamily="18" charset="0"/>
              </a:rPr>
              <a:t>(утром)</a:t>
            </a:r>
          </a:p>
          <a:p>
            <a:pPr marL="0" indent="0">
              <a:buNone/>
            </a:pPr>
            <a:r>
              <a:rPr lang="ru-RU" b="1" dirty="0">
                <a:solidFill>
                  <a:srgbClr val="002060"/>
                </a:solidFill>
                <a:latin typeface="Times New Roman" panose="02020603050405020304" pitchFamily="18" charset="0"/>
                <a:cs typeface="Times New Roman" panose="02020603050405020304" pitchFamily="18" charset="0"/>
              </a:rPr>
              <a:t>- Завтракаем мы утром, а обедаем … </a:t>
            </a:r>
            <a:r>
              <a:rPr lang="ru-RU" b="1" i="1" dirty="0">
                <a:solidFill>
                  <a:srgbClr val="002060"/>
                </a:solidFill>
                <a:latin typeface="Times New Roman" panose="02020603050405020304" pitchFamily="18" charset="0"/>
                <a:cs typeface="Times New Roman" panose="02020603050405020304" pitchFamily="18" charset="0"/>
              </a:rPr>
              <a:t>(днём)</a:t>
            </a:r>
          </a:p>
          <a:p>
            <a:pPr marL="0" indent="0">
              <a:buNone/>
            </a:pPr>
            <a:r>
              <a:rPr lang="ru-RU" b="1" dirty="0">
                <a:solidFill>
                  <a:srgbClr val="002060"/>
                </a:solidFill>
                <a:latin typeface="Times New Roman" panose="02020603050405020304" pitchFamily="18" charset="0"/>
                <a:cs typeface="Times New Roman" panose="02020603050405020304" pitchFamily="18" charset="0"/>
              </a:rPr>
              <a:t>- Обедаем мы днём, а ужинаем … </a:t>
            </a:r>
            <a:r>
              <a:rPr lang="ru-RU" b="1" i="1" dirty="0">
                <a:solidFill>
                  <a:srgbClr val="002060"/>
                </a:solidFill>
                <a:latin typeface="Times New Roman" panose="02020603050405020304" pitchFamily="18" charset="0"/>
                <a:cs typeface="Times New Roman" panose="02020603050405020304" pitchFamily="18" charset="0"/>
              </a:rPr>
              <a:t>(вечером)</a:t>
            </a:r>
          </a:p>
          <a:p>
            <a:pPr>
              <a:buFontTx/>
              <a:buChar char="-"/>
            </a:pPr>
            <a:r>
              <a:rPr lang="ru-RU" b="1" dirty="0">
                <a:solidFill>
                  <a:srgbClr val="002060"/>
                </a:solidFill>
                <a:latin typeface="Times New Roman" panose="02020603050405020304" pitchFamily="18" charset="0"/>
                <a:cs typeface="Times New Roman" panose="02020603050405020304" pitchFamily="18" charset="0"/>
              </a:rPr>
              <a:t>Ужинаем мы вечером, а спим … </a:t>
            </a:r>
            <a:r>
              <a:rPr lang="ru-RU" b="1" i="1" dirty="0">
                <a:solidFill>
                  <a:srgbClr val="002060"/>
                </a:solidFill>
                <a:latin typeface="Times New Roman" panose="02020603050405020304" pitchFamily="18" charset="0"/>
                <a:cs typeface="Times New Roman" panose="02020603050405020304" pitchFamily="18" charset="0"/>
              </a:rPr>
              <a:t>(ночью)</a:t>
            </a:r>
          </a:p>
          <a:p>
            <a:pPr>
              <a:buFontTx/>
              <a:buChar char="-"/>
            </a:pPr>
            <a:r>
              <a:rPr lang="ru-RU" b="1" dirty="0">
                <a:solidFill>
                  <a:srgbClr val="002060"/>
                </a:solidFill>
                <a:latin typeface="Times New Roman" panose="02020603050405020304" pitchFamily="18" charset="0"/>
                <a:cs typeface="Times New Roman" panose="02020603050405020304" pitchFamily="18" charset="0"/>
              </a:rPr>
              <a:t>Солнце светит днем, а луна </a:t>
            </a:r>
            <a:r>
              <a:rPr lang="ru-RU" b="1" i="1" dirty="0">
                <a:solidFill>
                  <a:srgbClr val="002060"/>
                </a:solidFill>
                <a:latin typeface="Times New Roman" panose="02020603050405020304" pitchFamily="18" charset="0"/>
                <a:cs typeface="Times New Roman" panose="02020603050405020304" pitchFamily="18" charset="0"/>
              </a:rPr>
              <a:t>... (ночью).</a:t>
            </a:r>
          </a:p>
          <a:p>
            <a:pPr>
              <a:buFontTx/>
              <a:buChar char="-"/>
            </a:pPr>
            <a:r>
              <a:rPr lang="ru-RU" b="1" dirty="0">
                <a:solidFill>
                  <a:srgbClr val="002060"/>
                </a:solidFill>
                <a:latin typeface="Times New Roman" panose="02020603050405020304" pitchFamily="18" charset="0"/>
                <a:cs typeface="Times New Roman" panose="02020603050405020304" pitchFamily="18" charset="0"/>
              </a:rPr>
              <a:t>Сколько частей в сутках? (4). </a:t>
            </a:r>
          </a:p>
          <a:p>
            <a:pPr>
              <a:buFontTx/>
              <a:buChar char="-"/>
            </a:pPr>
            <a:r>
              <a:rPr lang="ru-RU" b="1" dirty="0">
                <a:solidFill>
                  <a:srgbClr val="002060"/>
                </a:solidFill>
                <a:latin typeface="Times New Roman" panose="02020603050405020304" pitchFamily="18" charset="0"/>
                <a:cs typeface="Times New Roman" panose="02020603050405020304" pitchFamily="18" charset="0"/>
              </a:rPr>
              <a:t>Назовите их.</a:t>
            </a:r>
          </a:p>
          <a:p>
            <a:pPr marL="0" indent="0">
              <a:buNone/>
            </a:pPr>
            <a:br>
              <a:rPr lang="ru-RU" dirty="0"/>
            </a:br>
            <a:br>
              <a:rPr lang="ru-RU" dirty="0"/>
            </a:br>
            <a:endParaRPr lang="ru-RU" b="1" dirty="0">
              <a:solidFill>
                <a:srgbClr val="00206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9874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F009E1-FA58-4EC4-872D-24CFAAC13BD6}"/>
              </a:ext>
            </a:extLst>
          </p:cNvPr>
          <p:cNvSpPr>
            <a:spLocks noGrp="1"/>
          </p:cNvSpPr>
          <p:nvPr>
            <p:ph type="title"/>
          </p:nvPr>
        </p:nvSpPr>
        <p:spPr>
          <a:xfrm>
            <a:off x="1055077" y="1702191"/>
            <a:ext cx="10298722" cy="3362178"/>
          </a:xfrm>
        </p:spPr>
        <p:txBody>
          <a:bodyPr>
            <a:normAutofit/>
          </a:bodyPr>
          <a:lstStyle/>
          <a:p>
            <a:pPr>
              <a:lnSpc>
                <a:spcPct val="100000"/>
              </a:lnSpc>
            </a:pPr>
            <a:r>
              <a:rPr lang="ru-RU" sz="3600" b="1" dirty="0">
                <a:solidFill>
                  <a:srgbClr val="002060"/>
                </a:solidFill>
                <a:latin typeface="Times New Roman" panose="02020603050405020304" pitchFamily="18" charset="0"/>
                <a:cs typeface="Times New Roman" panose="02020603050405020304" pitchFamily="18" charset="0"/>
              </a:rPr>
              <a:t>Утро, день,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вечер, ночь –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убежали</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сутки прочь!</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https://ds05.infourok.ru/uploads/ex/11a1/00051ab0-5762717f/img1.jpg">
            <a:extLst>
              <a:ext uri="{FF2B5EF4-FFF2-40B4-BE49-F238E27FC236}">
                <a16:creationId xmlns:a16="http://schemas.microsoft.com/office/drawing/2014/main" id="{38D2E11B-1E29-4DC7-B6BF-5C799C8CC5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6412" y="1"/>
            <a:ext cx="7793501" cy="69705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233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83B33C-E6EF-43AE-9981-369836C896B3}"/>
              </a:ext>
            </a:extLst>
          </p:cNvPr>
          <p:cNvSpPr>
            <a:spLocks noGrp="1"/>
          </p:cNvSpPr>
          <p:nvPr>
            <p:ph type="title"/>
          </p:nvPr>
        </p:nvSpPr>
        <p:spPr>
          <a:xfrm>
            <a:off x="838200" y="984738"/>
            <a:ext cx="10515600" cy="2444262"/>
          </a:xfrm>
        </p:spPr>
        <p:txBody>
          <a:bodyPr>
            <a:normAutofit/>
          </a:bodyPr>
          <a:lstStyle/>
          <a:p>
            <a:pPr algn="ctr"/>
            <a:r>
              <a:rPr lang="ru-RU" sz="7200" b="1" dirty="0">
                <a:solidFill>
                  <a:srgbClr val="002060"/>
                </a:solidFill>
                <a:latin typeface="Times New Roman" panose="02020603050405020304" pitchFamily="18" charset="0"/>
                <a:cs typeface="Times New Roman" panose="02020603050405020304" pitchFamily="18" charset="0"/>
              </a:rPr>
              <a:t>Молодцы!</a:t>
            </a:r>
            <a:br>
              <a:rPr lang="ru-RU" sz="7200" b="1">
                <a:solidFill>
                  <a:srgbClr val="002060"/>
                </a:solidFill>
                <a:latin typeface="Times New Roman" panose="02020603050405020304" pitchFamily="18" charset="0"/>
                <a:cs typeface="Times New Roman" panose="02020603050405020304" pitchFamily="18" charset="0"/>
              </a:rPr>
            </a:br>
            <a:endParaRPr lang="ru-RU" sz="7200" b="1" dirty="0">
              <a:solidFill>
                <a:srgbClr val="002060"/>
              </a:solidFill>
              <a:latin typeface="Times New Roman" panose="02020603050405020304" pitchFamily="18" charset="0"/>
              <a:cs typeface="Times New Roman" panose="02020603050405020304" pitchFamily="18" charset="0"/>
            </a:endParaRPr>
          </a:p>
        </p:txBody>
      </p:sp>
      <p:pic>
        <p:nvPicPr>
          <p:cNvPr id="6" name="Picture 4" descr="https://cdn5.vectorstock.com/i/1000x1000/40/74/cartoon-kids-holding-number-123-shaped-balloons-vector-19914074.jpg">
            <a:extLst>
              <a:ext uri="{FF2B5EF4-FFF2-40B4-BE49-F238E27FC236}">
                <a16:creationId xmlns:a16="http://schemas.microsoft.com/office/drawing/2014/main" id="{D8006181-A2AC-4BC1-AEAE-AB5041361B1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20" t="35498" r="685" b="8383"/>
          <a:stretch/>
        </p:blipFill>
        <p:spPr bwMode="auto">
          <a:xfrm>
            <a:off x="3460653" y="3125299"/>
            <a:ext cx="5052670" cy="274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47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6B3610-F3FC-4277-A032-9DF2BBC3AA3F}"/>
              </a:ext>
            </a:extLst>
          </p:cNvPr>
          <p:cNvSpPr>
            <a:spLocks noGrp="1"/>
          </p:cNvSpPr>
          <p:nvPr>
            <p:ph type="title"/>
          </p:nvPr>
        </p:nvSpPr>
        <p:spPr>
          <a:xfrm>
            <a:off x="838200" y="1019409"/>
            <a:ext cx="10515600" cy="671279"/>
          </a:xfrm>
        </p:spPr>
        <p:txBody>
          <a:bodyPr>
            <a:noAutofit/>
          </a:bodyPr>
          <a:lstStyle/>
          <a:p>
            <a:r>
              <a:rPr lang="ru-RU" sz="4800" b="1" dirty="0">
                <a:solidFill>
                  <a:srgbClr val="002060"/>
                </a:solidFill>
                <a:latin typeface="Times New Roman" panose="02020603050405020304" pitchFamily="18" charset="0"/>
                <a:cs typeface="Times New Roman" panose="02020603050405020304" pitchFamily="18" charset="0"/>
              </a:rPr>
              <a:t>Отгадайте загадку:</a:t>
            </a:r>
            <a:br>
              <a:rPr lang="ru-RU" sz="4800" dirty="0">
                <a:solidFill>
                  <a:srgbClr val="002060"/>
                </a:solidFill>
                <a:latin typeface="Times New Roman" panose="02020603050405020304" pitchFamily="18" charset="0"/>
                <a:cs typeface="Times New Roman" panose="02020603050405020304" pitchFamily="18" charset="0"/>
              </a:rPr>
            </a:br>
            <a:endParaRPr lang="ru-RU" sz="4800"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D6D0CC7-61F9-4F82-AD1F-40394D929C34}"/>
              </a:ext>
            </a:extLst>
          </p:cNvPr>
          <p:cNvSpPr>
            <a:spLocks noGrp="1"/>
          </p:cNvSpPr>
          <p:nvPr>
            <p:ph idx="1"/>
          </p:nvPr>
        </p:nvSpPr>
        <p:spPr>
          <a:xfrm>
            <a:off x="838200" y="1690687"/>
            <a:ext cx="10515600" cy="4486275"/>
          </a:xfrm>
        </p:spPr>
        <p:txBody>
          <a:bodyPr>
            <a:normAutofit lnSpcReduction="10000"/>
          </a:bodyPr>
          <a:lstStyle/>
          <a:p>
            <a:pPr marL="0" indent="0">
              <a:buNone/>
            </a:pPr>
            <a:r>
              <a:rPr lang="ru-RU" b="1" dirty="0">
                <a:solidFill>
                  <a:srgbClr val="002060"/>
                </a:solidFill>
                <a:latin typeface="Times New Roman" panose="02020603050405020304" pitchFamily="18" charset="0"/>
                <a:cs typeface="Times New Roman" panose="02020603050405020304" pitchFamily="18" charset="0"/>
              </a:rPr>
              <a:t>	Учит нас она считать</a:t>
            </a:r>
          </a:p>
          <a:p>
            <a:pPr marL="0" indent="0">
              <a:buNone/>
            </a:pPr>
            <a:r>
              <a:rPr lang="ru-RU" b="1" dirty="0">
                <a:solidFill>
                  <a:srgbClr val="002060"/>
                </a:solidFill>
                <a:latin typeface="Times New Roman" panose="02020603050405020304" pitchFamily="18" charset="0"/>
                <a:cs typeface="Times New Roman" panose="02020603050405020304" pitchFamily="18" charset="0"/>
              </a:rPr>
              <a:t>	И фигуры узнавать.</a:t>
            </a:r>
          </a:p>
          <a:p>
            <a:pPr marL="0" indent="0">
              <a:buNone/>
            </a:pPr>
            <a:r>
              <a:rPr lang="ru-RU" b="1" dirty="0">
                <a:solidFill>
                  <a:srgbClr val="002060"/>
                </a:solidFill>
                <a:latin typeface="Times New Roman" panose="02020603050405020304" pitchFamily="18" charset="0"/>
                <a:cs typeface="Times New Roman" panose="02020603050405020304" pitchFamily="18" charset="0"/>
              </a:rPr>
              <a:t>	Объясняет цифры, знаки,</a:t>
            </a:r>
          </a:p>
          <a:p>
            <a:pPr marL="0" indent="0">
              <a:buNone/>
            </a:pPr>
            <a:r>
              <a:rPr lang="ru-RU" b="1" dirty="0">
                <a:solidFill>
                  <a:srgbClr val="002060"/>
                </a:solidFill>
                <a:latin typeface="Times New Roman" panose="02020603050405020304" pitchFamily="18" charset="0"/>
                <a:cs typeface="Times New Roman" panose="02020603050405020304" pitchFamily="18" charset="0"/>
              </a:rPr>
              <a:t>	И задачки как решать!</a:t>
            </a:r>
          </a:p>
          <a:p>
            <a:pPr marL="0" indent="0">
              <a:buNone/>
            </a:pPr>
            <a:r>
              <a:rPr lang="ru-RU" b="1" dirty="0">
                <a:solidFill>
                  <a:srgbClr val="002060"/>
                </a:solidFill>
                <a:latin typeface="Times New Roman" panose="02020603050405020304" pitchFamily="18" charset="0"/>
                <a:cs typeface="Times New Roman" panose="02020603050405020304" pitchFamily="18" charset="0"/>
              </a:rPr>
              <a:t>	Знать где лево, а где право</a:t>
            </a:r>
          </a:p>
          <a:p>
            <a:pPr marL="0" indent="0">
              <a:buNone/>
            </a:pPr>
            <a:r>
              <a:rPr lang="ru-RU" b="1" dirty="0">
                <a:solidFill>
                  <a:srgbClr val="002060"/>
                </a:solidFill>
                <a:latin typeface="Times New Roman" panose="02020603050405020304" pitchFamily="18" charset="0"/>
                <a:cs typeface="Times New Roman" panose="02020603050405020304" pitchFamily="18" charset="0"/>
              </a:rPr>
              <a:t>	Знать длину и ширину.</a:t>
            </a:r>
          </a:p>
          <a:p>
            <a:pPr marL="0" indent="0">
              <a:buNone/>
            </a:pPr>
            <a:r>
              <a:rPr lang="ru-RU" b="1" dirty="0">
                <a:solidFill>
                  <a:srgbClr val="002060"/>
                </a:solidFill>
                <a:latin typeface="Times New Roman" panose="02020603050405020304" pitchFamily="18" charset="0"/>
                <a:cs typeface="Times New Roman" panose="02020603050405020304" pitchFamily="18" charset="0"/>
              </a:rPr>
              <a:t>	Понимать значение: "равный",</a:t>
            </a:r>
          </a:p>
          <a:p>
            <a:pPr marL="0" indent="0">
              <a:buNone/>
            </a:pPr>
            <a:r>
              <a:rPr lang="ru-RU" b="1" dirty="0">
                <a:solidFill>
                  <a:srgbClr val="002060"/>
                </a:solidFill>
                <a:latin typeface="Times New Roman" panose="02020603050405020304" pitchFamily="18" charset="0"/>
                <a:cs typeface="Times New Roman" panose="02020603050405020304" pitchFamily="18" charset="0"/>
              </a:rPr>
              <a:t>	"Больше", "меньше", высоту.</a:t>
            </a:r>
          </a:p>
          <a:p>
            <a:pPr marL="0" indent="0">
              <a:buNone/>
            </a:pPr>
            <a:r>
              <a:rPr lang="ru-RU" b="1" dirty="0">
                <a:solidFill>
                  <a:srgbClr val="002060"/>
                </a:solidFill>
                <a:latin typeface="Times New Roman" panose="02020603050405020304" pitchFamily="18" charset="0"/>
                <a:cs typeface="Times New Roman" panose="02020603050405020304" pitchFamily="18" charset="0"/>
              </a:rPr>
              <a:t>				(Математика)</a:t>
            </a:r>
          </a:p>
          <a:p>
            <a:pPr marL="0" indent="0">
              <a:buNone/>
            </a:pPr>
            <a:endParaRPr lang="ru-RU" dirty="0"/>
          </a:p>
        </p:txBody>
      </p:sp>
      <p:pic>
        <p:nvPicPr>
          <p:cNvPr id="4098" name="Picture 2" descr="https://foliant-orenburg.ru/wp-content/uploads/2017/03/N3e-NAVt6Ek.jpg">
            <a:extLst>
              <a:ext uri="{FF2B5EF4-FFF2-40B4-BE49-F238E27FC236}">
                <a16:creationId xmlns:a16="http://schemas.microsoft.com/office/drawing/2014/main" id="{773D2CB7-4636-4F73-AA97-DDB1EAE5A8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48" t="1247" r="-846" b="3177"/>
          <a:stretch/>
        </p:blipFill>
        <p:spPr bwMode="auto">
          <a:xfrm>
            <a:off x="7081684" y="1237957"/>
            <a:ext cx="4272116" cy="4720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0359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4DD1D5E-2388-459C-8837-F3CA5942D658}"/>
              </a:ext>
            </a:extLst>
          </p:cNvPr>
          <p:cNvSpPr>
            <a:spLocks noGrp="1"/>
          </p:cNvSpPr>
          <p:nvPr>
            <p:ph idx="4294967295"/>
          </p:nvPr>
        </p:nvSpPr>
        <p:spPr>
          <a:xfrm>
            <a:off x="838200" y="914400"/>
            <a:ext cx="9677400" cy="5262563"/>
          </a:xfrm>
        </p:spPr>
        <p:txBody>
          <a:bodyPr/>
          <a:lstStyle/>
          <a:p>
            <a:pPr marL="0" indent="0">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buNone/>
            </a:pPr>
            <a:r>
              <a:rPr lang="ru-RU" sz="3200" b="1" dirty="0">
                <a:solidFill>
                  <a:srgbClr val="002060"/>
                </a:solidFill>
                <a:latin typeface="Times New Roman" panose="02020603050405020304" pitchFamily="18" charset="0"/>
                <a:cs typeface="Times New Roman" panose="02020603050405020304" pitchFamily="18" charset="0"/>
              </a:rPr>
              <a:t>Математика - точна,</a:t>
            </a:r>
          </a:p>
          <a:p>
            <a:pPr marL="0" indent="0">
              <a:buNone/>
            </a:pPr>
            <a:r>
              <a:rPr lang="ru-RU" sz="3200" b="1" dirty="0">
                <a:solidFill>
                  <a:srgbClr val="002060"/>
                </a:solidFill>
                <a:latin typeface="Times New Roman" panose="02020603050405020304" pitchFamily="18" charset="0"/>
                <a:cs typeface="Times New Roman" panose="02020603050405020304" pitchFamily="18" charset="0"/>
              </a:rPr>
              <a:t>Математика - нужна!</a:t>
            </a:r>
          </a:p>
          <a:p>
            <a:pPr marL="0" indent="0">
              <a:buNone/>
            </a:pPr>
            <a:r>
              <a:rPr lang="ru-RU" sz="3200" b="1" dirty="0">
                <a:solidFill>
                  <a:srgbClr val="002060"/>
                </a:solidFill>
                <a:latin typeface="Times New Roman" panose="02020603050405020304" pitchFamily="18" charset="0"/>
                <a:cs typeface="Times New Roman" panose="02020603050405020304" pitchFamily="18" charset="0"/>
              </a:rPr>
              <a:t>Дети любят всё считать,</a:t>
            </a:r>
          </a:p>
          <a:p>
            <a:pPr marL="0" indent="0">
              <a:buNone/>
            </a:pPr>
            <a:r>
              <a:rPr lang="ru-RU" sz="3200" b="1" dirty="0">
                <a:solidFill>
                  <a:srgbClr val="002060"/>
                </a:solidFill>
                <a:latin typeface="Times New Roman" panose="02020603050405020304" pitchFamily="18" charset="0"/>
                <a:cs typeface="Times New Roman" panose="02020603050405020304" pitchFamily="18" charset="0"/>
              </a:rPr>
              <a:t>Нужно только понимать!</a:t>
            </a:r>
          </a:p>
          <a:p>
            <a:endParaRPr lang="ru-RU" dirty="0"/>
          </a:p>
        </p:txBody>
      </p:sp>
      <p:pic>
        <p:nvPicPr>
          <p:cNvPr id="6146" name="Picture 2" descr="https://st3.depositphotos.com/1526816/17964/v/950/depositphotos_179640318-stock-illustration-two-girls-reading-math-book.jpg">
            <a:extLst>
              <a:ext uri="{FF2B5EF4-FFF2-40B4-BE49-F238E27FC236}">
                <a16:creationId xmlns:a16="http://schemas.microsoft.com/office/drawing/2014/main" id="{F820FE8D-82B0-4804-B2CF-660C6B61B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31" y="1211207"/>
            <a:ext cx="5645969" cy="4668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0525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7A66F53-AFA1-4568-AE92-F083DEE36EAC}"/>
              </a:ext>
            </a:extLst>
          </p:cNvPr>
          <p:cNvSpPr>
            <a:spLocks noGrp="1"/>
          </p:cNvSpPr>
          <p:nvPr>
            <p:ph type="title"/>
          </p:nvPr>
        </p:nvSpPr>
        <p:spPr/>
        <p:txBody>
          <a:bodyPr>
            <a:normAutofit/>
          </a:bodyPr>
          <a:lstStyle/>
          <a:p>
            <a:r>
              <a:rPr lang="ru-RU" sz="6000" b="1" dirty="0">
                <a:solidFill>
                  <a:srgbClr val="002060"/>
                </a:solidFill>
                <a:latin typeface="Times New Roman" panose="02020603050405020304" pitchFamily="18" charset="0"/>
                <a:cs typeface="Times New Roman" panose="02020603050405020304" pitchFamily="18" charset="0"/>
              </a:rPr>
              <a:t>Загадки про цифры:</a:t>
            </a:r>
          </a:p>
        </p:txBody>
      </p:sp>
      <p:sp>
        <p:nvSpPr>
          <p:cNvPr id="4" name="Объект 3">
            <a:extLst>
              <a:ext uri="{FF2B5EF4-FFF2-40B4-BE49-F238E27FC236}">
                <a16:creationId xmlns:a16="http://schemas.microsoft.com/office/drawing/2014/main" id="{ACA08D9F-1C5D-4A63-A76B-BFFD3C5B8AD7}"/>
              </a:ext>
            </a:extLst>
          </p:cNvPr>
          <p:cNvSpPr>
            <a:spLocks noGrp="1"/>
          </p:cNvSpPr>
          <p:nvPr>
            <p:ph sz="half" idx="1"/>
          </p:nvPr>
        </p:nvSpPr>
        <p:spPr>
          <a:xfrm>
            <a:off x="838200" y="1690688"/>
            <a:ext cx="5181600" cy="4486275"/>
          </a:xfrm>
        </p:spPr>
        <p:txBody>
          <a:bodyPr/>
          <a:lstStyle/>
          <a:p>
            <a:pPr marL="0" indent="0">
              <a:buNone/>
            </a:pPr>
            <a:r>
              <a:rPr lang="ru-RU" sz="3200" b="1" dirty="0">
                <a:solidFill>
                  <a:srgbClr val="002060"/>
                </a:solidFill>
                <a:latin typeface="Times New Roman" panose="02020603050405020304" pitchFamily="18" charset="0"/>
                <a:cs typeface="Times New Roman" panose="02020603050405020304" pitchFamily="18" charset="0"/>
              </a:rPr>
              <a:t>Высока, как палочка,</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И с хвостиком большим,</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Всегда повсюду первая — </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Циферка ….</a:t>
            </a:r>
            <a:br>
              <a:rPr lang="ru-RU" sz="3200" b="1" dirty="0">
                <a:solidFill>
                  <a:srgbClr val="002060"/>
                </a:solidFill>
                <a:latin typeface="Times New Roman" panose="02020603050405020304" pitchFamily="18" charset="0"/>
                <a:cs typeface="Times New Roman" panose="02020603050405020304" pitchFamily="18" charset="0"/>
              </a:rPr>
            </a:br>
            <a:r>
              <a:rPr lang="ru-RU" sz="3200" dirty="0"/>
              <a:t>	 </a:t>
            </a:r>
          </a:p>
          <a:p>
            <a:endParaRPr lang="ru-RU" dirty="0"/>
          </a:p>
        </p:txBody>
      </p:sp>
      <p:sp>
        <p:nvSpPr>
          <p:cNvPr id="5" name="Объект 4">
            <a:extLst>
              <a:ext uri="{FF2B5EF4-FFF2-40B4-BE49-F238E27FC236}">
                <a16:creationId xmlns:a16="http://schemas.microsoft.com/office/drawing/2014/main" id="{103F3121-F94F-4E20-AB4F-936D6C00B75F}"/>
              </a:ext>
            </a:extLst>
          </p:cNvPr>
          <p:cNvSpPr>
            <a:spLocks noGrp="1"/>
          </p:cNvSpPr>
          <p:nvPr>
            <p:ph sz="half" idx="2"/>
          </p:nvPr>
        </p:nvSpPr>
        <p:spPr>
          <a:xfrm>
            <a:off x="6019801" y="1690688"/>
            <a:ext cx="5651544" cy="4486275"/>
          </a:xfrm>
        </p:spPr>
        <p:txBody>
          <a:bodyPr>
            <a:normAutofit/>
          </a:bodyPr>
          <a:lstStyle/>
          <a:p>
            <a:pPr marL="0" indent="0" fontAlgn="base">
              <a:buNone/>
            </a:pPr>
            <a:r>
              <a:rPr lang="ru-RU" sz="3200" b="1" dirty="0">
                <a:solidFill>
                  <a:srgbClr val="002060"/>
                </a:solidFill>
                <a:latin typeface="Times New Roman" panose="02020603050405020304" pitchFamily="18" charset="0"/>
                <a:cs typeface="Times New Roman" panose="02020603050405020304" pitchFamily="18" charset="0"/>
              </a:rPr>
              <a:t>Сколько в целом половинок,</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В паре - новеньких ботинок,</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И передних лап у льва</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Знает только цифра… </a:t>
            </a:r>
          </a:p>
          <a:p>
            <a:pPr marL="0" indent="0">
              <a:buNone/>
            </a:pP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1028" name="Picture 4" descr="http://doshkolnik39.ru/modules_cwrk/import/files_output/images/items/c000030606_0.jpg">
            <a:extLst>
              <a:ext uri="{FF2B5EF4-FFF2-40B4-BE49-F238E27FC236}">
                <a16:creationId xmlns:a16="http://schemas.microsoft.com/office/drawing/2014/main" id="{FA760B04-B99D-4F81-BFC2-0D29CCECF1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21" t="18914" r="50317" b="56108"/>
          <a:stretch/>
        </p:blipFill>
        <p:spPr bwMode="auto">
          <a:xfrm>
            <a:off x="2795413" y="3671668"/>
            <a:ext cx="3376787" cy="28414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doshkolnik39.ru/modules_cwrk/import/files_output/images/items/c000030606_0.jpg">
            <a:extLst>
              <a:ext uri="{FF2B5EF4-FFF2-40B4-BE49-F238E27FC236}">
                <a16:creationId xmlns:a16="http://schemas.microsoft.com/office/drawing/2014/main" id="{658BB242-2ED3-4E4B-AD70-2F795F922F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564" t="20634" r="26818" b="55776"/>
          <a:stretch/>
        </p:blipFill>
        <p:spPr bwMode="auto">
          <a:xfrm>
            <a:off x="8422369" y="3803321"/>
            <a:ext cx="3248976" cy="26895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25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A35D06-6721-4393-AA5C-6FCD8AB48EEC}"/>
              </a:ext>
            </a:extLst>
          </p:cNvPr>
          <p:cNvSpPr>
            <a:spLocks noGrp="1"/>
          </p:cNvSpPr>
          <p:nvPr>
            <p:ph type="title"/>
          </p:nvPr>
        </p:nvSpPr>
        <p:spPr/>
        <p:txBody>
          <a:bodyPr/>
          <a:lstStyle/>
          <a:p>
            <a:r>
              <a:rPr lang="ru-RU" sz="6000" b="1" dirty="0">
                <a:solidFill>
                  <a:srgbClr val="002060"/>
                </a:solidFill>
                <a:latin typeface="Times New Roman" panose="02020603050405020304" pitchFamily="18" charset="0"/>
                <a:cs typeface="Times New Roman" panose="02020603050405020304" pitchFamily="18" charset="0"/>
              </a:rPr>
              <a:t>Загадки про цифры:</a:t>
            </a:r>
            <a:endParaRPr lang="ru-RU" dirty="0"/>
          </a:p>
        </p:txBody>
      </p:sp>
      <p:sp>
        <p:nvSpPr>
          <p:cNvPr id="3" name="Объект 2">
            <a:extLst>
              <a:ext uri="{FF2B5EF4-FFF2-40B4-BE49-F238E27FC236}">
                <a16:creationId xmlns:a16="http://schemas.microsoft.com/office/drawing/2014/main" id="{88B86062-BB01-4AEB-8BB2-6092F15CE45F}"/>
              </a:ext>
            </a:extLst>
          </p:cNvPr>
          <p:cNvSpPr>
            <a:spLocks noGrp="1"/>
          </p:cNvSpPr>
          <p:nvPr>
            <p:ph sz="half" idx="1"/>
          </p:nvPr>
        </p:nvSpPr>
        <p:spPr>
          <a:xfrm>
            <a:off x="838200" y="1690688"/>
            <a:ext cx="5334000" cy="4486275"/>
          </a:xfrm>
        </p:spPr>
        <p:txBody>
          <a:bodyPr/>
          <a:lstStyle/>
          <a:p>
            <a:pPr marL="0" indent="0">
              <a:buNone/>
            </a:pPr>
            <a:r>
              <a:rPr lang="ru-RU" sz="3200" b="1" dirty="0">
                <a:solidFill>
                  <a:srgbClr val="002060"/>
                </a:solidFill>
                <a:latin typeface="Times New Roman" panose="02020603050405020304" pitchFamily="18" charset="0"/>
                <a:cs typeface="Times New Roman" panose="02020603050405020304" pitchFamily="18" charset="0"/>
              </a:rPr>
              <a:t>За одним идёт ведь двойка.</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Знают все ученики.</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А за двойкой следом тройка,</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А, вернее, цифра …</a:t>
            </a:r>
          </a:p>
          <a:p>
            <a:pPr marL="0" indent="0">
              <a:buNone/>
            </a:pPr>
            <a:endParaRPr lang="ru-RU" sz="3200" b="1" dirty="0">
              <a:solidFill>
                <a:srgbClr val="002060"/>
              </a:solidFill>
              <a:latin typeface="Times New Roman" panose="02020603050405020304" pitchFamily="18" charset="0"/>
              <a:cs typeface="Times New Roman" panose="02020603050405020304" pitchFamily="18" charset="0"/>
            </a:endParaRPr>
          </a:p>
          <a:p>
            <a:endParaRPr lang="ru-RU" dirty="0"/>
          </a:p>
        </p:txBody>
      </p:sp>
      <p:sp>
        <p:nvSpPr>
          <p:cNvPr id="4" name="Объект 3">
            <a:extLst>
              <a:ext uri="{FF2B5EF4-FFF2-40B4-BE49-F238E27FC236}">
                <a16:creationId xmlns:a16="http://schemas.microsoft.com/office/drawing/2014/main" id="{DBC9C591-6BF8-4439-9F67-998836998258}"/>
              </a:ext>
            </a:extLst>
          </p:cNvPr>
          <p:cNvSpPr>
            <a:spLocks noGrp="1"/>
          </p:cNvSpPr>
          <p:nvPr>
            <p:ph sz="half" idx="2"/>
          </p:nvPr>
        </p:nvSpPr>
        <p:spPr>
          <a:xfrm>
            <a:off x="6330462" y="1690688"/>
            <a:ext cx="5444196" cy="4486275"/>
          </a:xfrm>
        </p:spPr>
        <p:txBody>
          <a:bodyPr/>
          <a:lstStyle/>
          <a:p>
            <a:pPr marL="0" indent="0">
              <a:buNone/>
            </a:pPr>
            <a:r>
              <a:rPr lang="ru-RU" sz="3200" b="1" dirty="0">
                <a:solidFill>
                  <a:srgbClr val="002060"/>
                </a:solidFill>
                <a:latin typeface="Times New Roman" panose="02020603050405020304" pitchFamily="18" charset="0"/>
                <a:cs typeface="Times New Roman" panose="02020603050405020304" pitchFamily="18" charset="0"/>
              </a:rPr>
              <a:t>Кто-то ночью старый стул</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Спинкой вниз перевернул.</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И теперь у нас в квартире</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Стал он цифрою …</a:t>
            </a:r>
            <a:br>
              <a:rPr lang="ru-RU" sz="3200" b="1" dirty="0">
                <a:solidFill>
                  <a:srgbClr val="002060"/>
                </a:solidFill>
                <a:latin typeface="Times New Roman" panose="02020603050405020304" pitchFamily="18" charset="0"/>
                <a:cs typeface="Times New Roman" panose="02020603050405020304" pitchFamily="18" charset="0"/>
              </a:rPr>
            </a:br>
            <a:endParaRPr lang="ru-RU" dirty="0"/>
          </a:p>
        </p:txBody>
      </p:sp>
      <p:pic>
        <p:nvPicPr>
          <p:cNvPr id="2050" name="Picture 2" descr="http://doshkolnik39.ru/modules_cwrk/import/files_output/images/items/c000030606_0.jpg">
            <a:extLst>
              <a:ext uri="{FF2B5EF4-FFF2-40B4-BE49-F238E27FC236}">
                <a16:creationId xmlns:a16="http://schemas.microsoft.com/office/drawing/2014/main" id="{BD126BDB-9CBB-495D-A862-0CF1249D0B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795" t="19693" r="3590" b="55692"/>
          <a:stretch/>
        </p:blipFill>
        <p:spPr bwMode="auto">
          <a:xfrm>
            <a:off x="2888552" y="3951453"/>
            <a:ext cx="3131249" cy="25561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doshkolnik39.ru/modules_cwrk/import/files_output/images/items/c000030606_0.jpg">
            <a:extLst>
              <a:ext uri="{FF2B5EF4-FFF2-40B4-BE49-F238E27FC236}">
                <a16:creationId xmlns:a16="http://schemas.microsoft.com/office/drawing/2014/main" id="{752FF618-98EB-44B7-AFFA-ABDDF582CA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1" t="45128" r="73744" b="30257"/>
          <a:stretch/>
        </p:blipFill>
        <p:spPr bwMode="auto">
          <a:xfrm>
            <a:off x="8492416" y="3778808"/>
            <a:ext cx="3131249" cy="25561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7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E8FF5-6AD1-4B1F-A339-5E0FEE861D77}"/>
              </a:ext>
            </a:extLst>
          </p:cNvPr>
          <p:cNvSpPr>
            <a:spLocks noGrp="1"/>
          </p:cNvSpPr>
          <p:nvPr>
            <p:ph type="title"/>
          </p:nvPr>
        </p:nvSpPr>
        <p:spPr/>
        <p:txBody>
          <a:bodyPr/>
          <a:lstStyle/>
          <a:p>
            <a:r>
              <a:rPr lang="ru-RU" sz="6000" b="1" dirty="0">
                <a:solidFill>
                  <a:srgbClr val="002060"/>
                </a:solidFill>
                <a:latin typeface="Times New Roman" panose="02020603050405020304" pitchFamily="18" charset="0"/>
                <a:cs typeface="Times New Roman" panose="02020603050405020304" pitchFamily="18" charset="0"/>
              </a:rPr>
              <a:t>Загадки про цифры:</a:t>
            </a:r>
            <a:endParaRPr lang="ru-RU" dirty="0"/>
          </a:p>
        </p:txBody>
      </p:sp>
      <p:sp>
        <p:nvSpPr>
          <p:cNvPr id="3" name="Объект 2">
            <a:extLst>
              <a:ext uri="{FF2B5EF4-FFF2-40B4-BE49-F238E27FC236}">
                <a16:creationId xmlns:a16="http://schemas.microsoft.com/office/drawing/2014/main" id="{0AD6BD8D-B233-4DBD-995D-48AB90BF92D1}"/>
              </a:ext>
            </a:extLst>
          </p:cNvPr>
          <p:cNvSpPr>
            <a:spLocks noGrp="1"/>
          </p:cNvSpPr>
          <p:nvPr>
            <p:ph sz="half" idx="1"/>
          </p:nvPr>
        </p:nvSpPr>
        <p:spPr>
          <a:xfrm>
            <a:off x="1266091" y="1690688"/>
            <a:ext cx="5261317" cy="4486275"/>
          </a:xfrm>
        </p:spPr>
        <p:txBody>
          <a:bodyPr/>
          <a:lstStyle/>
          <a:p>
            <a:pPr marL="0" indent="0">
              <a:buNone/>
            </a:pPr>
            <a:r>
              <a:rPr lang="ru-RU" sz="3200" b="1" dirty="0">
                <a:solidFill>
                  <a:srgbClr val="002060"/>
                </a:solidFill>
                <a:latin typeface="Times New Roman" panose="02020603050405020304" pitchFamily="18" charset="0"/>
                <a:cs typeface="Times New Roman" panose="02020603050405020304" pitchFamily="18" charset="0"/>
              </a:rPr>
              <a:t>В школе надо не лениться: </a:t>
            </a:r>
          </a:p>
          <a:p>
            <a:pPr marL="0" indent="0">
              <a:buNone/>
            </a:pPr>
            <a:r>
              <a:rPr lang="ru-RU" sz="3200" b="1" dirty="0">
                <a:solidFill>
                  <a:srgbClr val="002060"/>
                </a:solidFill>
                <a:latin typeface="Times New Roman" panose="02020603050405020304" pitchFamily="18" charset="0"/>
                <a:cs typeface="Times New Roman" panose="02020603050405020304" pitchFamily="18" charset="0"/>
              </a:rPr>
              <a:t>Рисовать, писать, учиться, </a:t>
            </a:r>
          </a:p>
          <a:p>
            <a:pPr marL="0" indent="0">
              <a:buNone/>
            </a:pPr>
            <a:r>
              <a:rPr lang="ru-RU" sz="3200" b="1" dirty="0">
                <a:solidFill>
                  <a:srgbClr val="002060"/>
                </a:solidFill>
                <a:latin typeface="Times New Roman" panose="02020603050405020304" pitchFamily="18" charset="0"/>
                <a:cs typeface="Times New Roman" panose="02020603050405020304" pitchFamily="18" charset="0"/>
              </a:rPr>
              <a:t>На уроках отвечать </a:t>
            </a:r>
          </a:p>
          <a:p>
            <a:pPr marL="0" indent="0">
              <a:buNone/>
            </a:pPr>
            <a:r>
              <a:rPr lang="ru-RU" sz="3200" b="1" dirty="0">
                <a:solidFill>
                  <a:srgbClr val="002060"/>
                </a:solidFill>
                <a:latin typeface="Times New Roman" panose="02020603050405020304" pitchFamily="18" charset="0"/>
                <a:cs typeface="Times New Roman" panose="02020603050405020304" pitchFamily="18" charset="0"/>
              </a:rPr>
              <a:t>И в дневник поставят...</a:t>
            </a:r>
          </a:p>
          <a:p>
            <a:pPr marL="0" indent="0">
              <a:buNone/>
            </a:pPr>
            <a:endParaRPr lang="ru-RU" dirty="0"/>
          </a:p>
          <a:p>
            <a:endParaRPr lang="ru-RU" dirty="0"/>
          </a:p>
        </p:txBody>
      </p:sp>
      <p:pic>
        <p:nvPicPr>
          <p:cNvPr id="3074" name="Picture 2" descr="http://doshkolnik39.ru/modules_cwrk/import/files_output/images/items/c000030606_0.jpg">
            <a:extLst>
              <a:ext uri="{FF2B5EF4-FFF2-40B4-BE49-F238E27FC236}">
                <a16:creationId xmlns:a16="http://schemas.microsoft.com/office/drawing/2014/main" id="{A9871238-07B4-422D-B3E5-7A9F513163A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6945" t="45500" r="50249" b="30247"/>
          <a:stretch/>
        </p:blipFill>
        <p:spPr bwMode="auto">
          <a:xfrm>
            <a:off x="6802422" y="1997613"/>
            <a:ext cx="4673833" cy="3727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6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8DE500-04D9-462B-A8BC-A5C28F48DBC8}"/>
              </a:ext>
            </a:extLst>
          </p:cNvPr>
          <p:cNvSpPr>
            <a:spLocks noGrp="1"/>
          </p:cNvSpPr>
          <p:nvPr>
            <p:ph type="title"/>
          </p:nvPr>
        </p:nvSpPr>
        <p:spPr>
          <a:xfrm>
            <a:off x="548640" y="618979"/>
            <a:ext cx="11155680" cy="1842868"/>
          </a:xfrm>
        </p:spPr>
        <p:txBody>
          <a:bodyPr>
            <a:noAutofit/>
          </a:bodyPr>
          <a:lstStyle/>
          <a:p>
            <a:pPr algn="ctr"/>
            <a:r>
              <a:rPr lang="ru-RU" sz="4000" b="1" dirty="0">
                <a:solidFill>
                  <a:srgbClr val="002060"/>
                </a:solidFill>
                <a:latin typeface="Times New Roman" panose="02020603050405020304" pitchFamily="18" charset="0"/>
                <a:cs typeface="Times New Roman" panose="02020603050405020304" pitchFamily="18" charset="0"/>
              </a:rPr>
              <a:t>	</a:t>
            </a:r>
            <a:r>
              <a:rPr lang="ru-RU" sz="4800" b="1" dirty="0">
                <a:solidFill>
                  <a:srgbClr val="002060"/>
                </a:solidFill>
                <a:latin typeface="Times New Roman" panose="02020603050405020304" pitchFamily="18" charset="0"/>
                <a:cs typeface="Times New Roman" panose="02020603050405020304" pitchFamily="18" charset="0"/>
              </a:rPr>
              <a:t>А теперь немножко поиграем с цифрами!</a:t>
            </a:r>
            <a:endParaRPr lang="ru-RU" sz="4800" b="1" i="1" dirty="0">
              <a:solidFill>
                <a:srgbClr val="002060"/>
              </a:solidFill>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0F7FBABD-147A-4455-9C3F-A5960A71991B}"/>
              </a:ext>
            </a:extLst>
          </p:cNvPr>
          <p:cNvSpPr>
            <a:spLocks noGrp="1"/>
          </p:cNvSpPr>
          <p:nvPr>
            <p:ph idx="1"/>
          </p:nvPr>
        </p:nvSpPr>
        <p:spPr>
          <a:xfrm>
            <a:off x="487680" y="1825625"/>
            <a:ext cx="10866120" cy="4351338"/>
          </a:xfrm>
        </p:spPr>
        <p:txBody>
          <a:bodyPr>
            <a:normAutofit/>
          </a:bodyPr>
          <a:lstStyle/>
          <a:p>
            <a:pPr marL="0" indent="0">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buNone/>
            </a:pPr>
            <a:r>
              <a:rPr lang="ru-RU" sz="3600" b="1" dirty="0">
                <a:solidFill>
                  <a:srgbClr val="002060"/>
                </a:solidFill>
                <a:latin typeface="Times New Roman" panose="02020603050405020304" pitchFamily="18" charset="0"/>
                <a:cs typeface="Times New Roman" panose="02020603050405020304" pitchFamily="18" charset="0"/>
              </a:rPr>
              <a:t>Сколько?</a:t>
            </a:r>
          </a:p>
        </p:txBody>
      </p:sp>
      <p:pic>
        <p:nvPicPr>
          <p:cNvPr id="7" name="Picture 4" descr="https://st4.depositphotos.com/1024768/27176/v/950/depositphotos_271763906-stock-illustration-educational-cartoon-numbers-set-with.jpg">
            <a:extLst>
              <a:ext uri="{FF2B5EF4-FFF2-40B4-BE49-F238E27FC236}">
                <a16:creationId xmlns:a16="http://schemas.microsoft.com/office/drawing/2014/main" id="{D839889A-046C-42BC-9729-304270EB3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3" b="52151"/>
          <a:stretch/>
        </p:blipFill>
        <p:spPr bwMode="auto">
          <a:xfrm>
            <a:off x="2757269" y="2461847"/>
            <a:ext cx="8886092" cy="3443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1759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C0D15A-3C21-4180-9A64-7EC1F36A1BAB}"/>
              </a:ext>
            </a:extLst>
          </p:cNvPr>
          <p:cNvSpPr>
            <a:spLocks noGrp="1"/>
          </p:cNvSpPr>
          <p:nvPr>
            <p:ph type="title"/>
          </p:nvPr>
        </p:nvSpPr>
        <p:spPr/>
        <p:txBody>
          <a:bodyPr>
            <a:noAutofit/>
          </a:bodyPr>
          <a:lstStyle/>
          <a:p>
            <a:pPr algn="ctr"/>
            <a:r>
              <a:rPr lang="ru-RU" sz="4800" b="1" dirty="0">
                <a:solidFill>
                  <a:srgbClr val="002060"/>
                </a:solidFill>
                <a:latin typeface="Times New Roman" panose="02020603050405020304" pitchFamily="18" charset="0"/>
                <a:cs typeface="Times New Roman" panose="02020603050405020304" pitchFamily="18" charset="0"/>
              </a:rPr>
              <a:t>Игра «что изменилось»?</a:t>
            </a:r>
            <a:br>
              <a:rPr lang="ru-RU" sz="4800" b="1" dirty="0">
                <a:solidFill>
                  <a:srgbClr val="002060"/>
                </a:solidFill>
                <a:latin typeface="Times New Roman" panose="02020603050405020304" pitchFamily="18" charset="0"/>
                <a:cs typeface="Times New Roman" panose="02020603050405020304" pitchFamily="18" charset="0"/>
              </a:rPr>
            </a:br>
            <a:r>
              <a:rPr lang="ru-RU" sz="4800" b="1" dirty="0">
                <a:solidFill>
                  <a:srgbClr val="002060"/>
                </a:solidFill>
                <a:latin typeface="Times New Roman" panose="02020603050405020304" pitchFamily="18" charset="0"/>
                <a:cs typeface="Times New Roman" panose="02020603050405020304" pitchFamily="18" charset="0"/>
              </a:rPr>
              <a:t>(</a:t>
            </a:r>
            <a:r>
              <a:rPr lang="ru-RU" sz="3600" b="1" dirty="0">
                <a:solidFill>
                  <a:srgbClr val="002060"/>
                </a:solidFill>
                <a:latin typeface="Times New Roman" panose="02020603050405020304" pitchFamily="18" charset="0"/>
                <a:cs typeface="Times New Roman" panose="02020603050405020304" pitchFamily="18" charset="0"/>
              </a:rPr>
              <a:t>Расставь цифры по порядку)</a:t>
            </a:r>
          </a:p>
        </p:txBody>
      </p:sp>
      <p:pic>
        <p:nvPicPr>
          <p:cNvPr id="8194" name="Picture 2" descr="https://static4.depositphotos.com/1005091/276/v/950/depositphotos_2766783-stock-illustration-cartoon-numbers.jpg">
            <a:extLst>
              <a:ext uri="{FF2B5EF4-FFF2-40B4-BE49-F238E27FC236}">
                <a16:creationId xmlns:a16="http://schemas.microsoft.com/office/drawing/2014/main" id="{7584CA1C-09BA-4B8E-B261-19849A18933A}"/>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1017" t="751" r="79362" b="53831"/>
          <a:stretch/>
        </p:blipFill>
        <p:spPr bwMode="auto">
          <a:xfrm>
            <a:off x="1542507" y="1868277"/>
            <a:ext cx="1681163" cy="2232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6" name="Picture 4" descr="https://static4.depositphotos.com/1005091/276/v/950/depositphotos_2766783-stock-illustration-cartoon-numbers.jpg">
            <a:extLst>
              <a:ext uri="{FF2B5EF4-FFF2-40B4-BE49-F238E27FC236}">
                <a16:creationId xmlns:a16="http://schemas.microsoft.com/office/drawing/2014/main" id="{0936E483-D371-4E32-8245-B0FD8689AE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81" t="10030" r="61705" b="46341"/>
          <a:stretch/>
        </p:blipFill>
        <p:spPr bwMode="auto">
          <a:xfrm>
            <a:off x="7705545" y="1896253"/>
            <a:ext cx="1784556" cy="2293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8" name="Picture 6" descr="https://static4.depositphotos.com/1005091/276/v/950/depositphotos_2766783-stock-illustration-cartoon-numbers.jpg">
            <a:extLst>
              <a:ext uri="{FF2B5EF4-FFF2-40B4-BE49-F238E27FC236}">
                <a16:creationId xmlns:a16="http://schemas.microsoft.com/office/drawing/2014/main" id="{42070FAF-2032-45EE-96B5-798CBDA18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995" t="-1028" r="40245" b="54214"/>
          <a:stretch/>
        </p:blipFill>
        <p:spPr bwMode="auto">
          <a:xfrm>
            <a:off x="3564184" y="1868277"/>
            <a:ext cx="1682988" cy="2293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200" name="Picture 8" descr="https://static4.depositphotos.com/1005091/276/v/950/depositphotos_2766783-stock-illustration-cartoon-numbers.jpg">
            <a:extLst>
              <a:ext uri="{FF2B5EF4-FFF2-40B4-BE49-F238E27FC236}">
                <a16:creationId xmlns:a16="http://schemas.microsoft.com/office/drawing/2014/main" id="{2E2F162E-CD58-48AB-BF6D-DB09EE7D2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0" t="8515" r="20233" b="47857"/>
          <a:stretch/>
        </p:blipFill>
        <p:spPr bwMode="auto">
          <a:xfrm>
            <a:off x="5631855" y="1935130"/>
            <a:ext cx="1787372" cy="2240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202" name="Picture 10" descr="https://static4.depositphotos.com/1005091/276/v/950/depositphotos_2766783-stock-illustration-cartoon-numbers.jpg">
            <a:extLst>
              <a:ext uri="{FF2B5EF4-FFF2-40B4-BE49-F238E27FC236}">
                <a16:creationId xmlns:a16="http://schemas.microsoft.com/office/drawing/2014/main" id="{DD563370-4262-47B3-A98F-354CDF1164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768" t="5742" r="1918" b="50000"/>
          <a:stretch/>
        </p:blipFill>
        <p:spPr bwMode="auto">
          <a:xfrm>
            <a:off x="9808911" y="1916353"/>
            <a:ext cx="1674984" cy="2293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204" name="Picture 12" descr="https://static4.depositphotos.com/1005091/276/v/950/depositphotos_2766783-stock-illustration-cartoon-numbers.jpg">
            <a:extLst>
              <a:ext uri="{FF2B5EF4-FFF2-40B4-BE49-F238E27FC236}">
                <a16:creationId xmlns:a16="http://schemas.microsoft.com/office/drawing/2014/main" id="{C13C39C0-E348-4DFD-913D-897577C193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365" r="91802"/>
          <a:stretch/>
        </p:blipFill>
        <p:spPr bwMode="auto">
          <a:xfrm>
            <a:off x="5647620" y="3620126"/>
            <a:ext cx="756101" cy="5181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photoshop-kopona.com/uploads/posts/2018-07/1531299875_img25.jpg">
            <a:extLst>
              <a:ext uri="{FF2B5EF4-FFF2-40B4-BE49-F238E27FC236}">
                <a16:creationId xmlns:a16="http://schemas.microsoft.com/office/drawing/2014/main" id="{0C9D1253-16AF-4E73-8DB0-8DE0105E22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11" r="84045" b="1"/>
          <a:stretch/>
        </p:blipFill>
        <p:spPr bwMode="auto">
          <a:xfrm>
            <a:off x="6729616" y="4479597"/>
            <a:ext cx="1379222" cy="1999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8" descr="https://photoshop-kopona.com/uploads/posts/2018-07/1531299875_img25.jpg">
            <a:extLst>
              <a:ext uri="{FF2B5EF4-FFF2-40B4-BE49-F238E27FC236}">
                <a16:creationId xmlns:a16="http://schemas.microsoft.com/office/drawing/2014/main" id="{E59AF52B-D342-4BF9-89A9-121769C1E6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91" t="699" r="64124"/>
          <a:stretch/>
        </p:blipFill>
        <p:spPr bwMode="auto">
          <a:xfrm>
            <a:off x="4994030" y="4487429"/>
            <a:ext cx="1495083" cy="2013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8" descr="https://photoshop-kopona.com/uploads/posts/2018-07/1531299875_img25.jpg">
            <a:extLst>
              <a:ext uri="{FF2B5EF4-FFF2-40B4-BE49-F238E27FC236}">
                <a16:creationId xmlns:a16="http://schemas.microsoft.com/office/drawing/2014/main" id="{28F36F8D-7504-4E1A-A93D-467CE19E03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859" r="44056"/>
          <a:stretch/>
        </p:blipFill>
        <p:spPr bwMode="auto">
          <a:xfrm>
            <a:off x="3219151" y="4472563"/>
            <a:ext cx="1534376" cy="1976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8" descr="https://photoshop-kopona.com/uploads/posts/2018-07/1531299875_img25.jpg">
            <a:extLst>
              <a:ext uri="{FF2B5EF4-FFF2-40B4-BE49-F238E27FC236}">
                <a16:creationId xmlns:a16="http://schemas.microsoft.com/office/drawing/2014/main" id="{5E0985E1-CEA9-4119-A953-8D0AC05F89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780" r="22152"/>
          <a:stretch/>
        </p:blipFill>
        <p:spPr bwMode="auto">
          <a:xfrm>
            <a:off x="10071340" y="4435972"/>
            <a:ext cx="1484771" cy="2013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8" descr="https://photoshop-kopona.com/uploads/posts/2018-07/1531299875_img25.jpg">
            <a:extLst>
              <a:ext uri="{FF2B5EF4-FFF2-40B4-BE49-F238E27FC236}">
                <a16:creationId xmlns:a16="http://schemas.microsoft.com/office/drawing/2014/main" id="{A29E64C5-1207-421E-8323-4A6FD2E8D7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964" t="699" r="-30" b="-699"/>
          <a:stretch/>
        </p:blipFill>
        <p:spPr bwMode="auto">
          <a:xfrm>
            <a:off x="8263992" y="4479597"/>
            <a:ext cx="1652753" cy="2013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a:extLst>
              <a:ext uri="{FF2B5EF4-FFF2-40B4-BE49-F238E27FC236}">
                <a16:creationId xmlns:a16="http://schemas.microsoft.com/office/drawing/2014/main" id="{BE0D0110-CD60-43AE-82DC-0ED8DA038DAC}"/>
              </a:ext>
            </a:extLst>
          </p:cNvPr>
          <p:cNvSpPr/>
          <p:nvPr/>
        </p:nvSpPr>
        <p:spPr>
          <a:xfrm>
            <a:off x="838201" y="2378403"/>
            <a:ext cx="8488680" cy="5816977"/>
          </a:xfrm>
          <a:prstGeom prst="rect">
            <a:avLst/>
          </a:prstGeom>
        </p:spPr>
        <p:txBody>
          <a:bodyPr wrap="square">
            <a:spAutoFit/>
          </a:bodyPr>
          <a:lstStyle/>
          <a:p>
            <a:r>
              <a:rPr lang="ru-RU" sz="9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ru-RU" sz="7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7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9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ru-RU" sz="7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br>
              <a:rPr lang="ru-RU" b="1" dirty="0">
                <a:solidFill>
                  <a:srgbClr val="000000"/>
                </a:solidFill>
                <a:latin typeface="Arial" panose="020B0604020202020204" pitchFamily="34" charset="0"/>
                <a:ea typeface="Times New Roman" panose="02020603050405020304" pitchFamily="18" charset="0"/>
              </a:rPr>
            </a:br>
            <a:endParaRPr lang="ru-RU" dirty="0"/>
          </a:p>
        </p:txBody>
      </p:sp>
    </p:spTree>
    <p:extLst>
      <p:ext uri="{BB962C8B-B14F-4D97-AF65-F5344CB8AC3E}">
        <p14:creationId xmlns:p14="http://schemas.microsoft.com/office/powerpoint/2010/main" val="36648373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268</Words>
  <Application>Microsoft Office PowerPoint</Application>
  <PresentationFormat>Широкоэкранный</PresentationFormat>
  <Paragraphs>83</Paragraphs>
  <Slides>23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Calibri Light</vt:lpstr>
      <vt:lpstr>Times New Roman</vt:lpstr>
      <vt:lpstr>Тема Office</vt:lpstr>
      <vt:lpstr>Презентация PowerPoint</vt:lpstr>
      <vt:lpstr>Задачи:</vt:lpstr>
      <vt:lpstr>Отгадайте загадку: </vt:lpstr>
      <vt:lpstr>Презентация PowerPoint</vt:lpstr>
      <vt:lpstr>Загадки про цифры:</vt:lpstr>
      <vt:lpstr>Загадки про цифры:</vt:lpstr>
      <vt:lpstr>Загадки про цифры:</vt:lpstr>
      <vt:lpstr> А теперь немножко поиграем с цифрами!</vt:lpstr>
      <vt:lpstr>Игра «что изменилось»? (Расставь цифры по порядку)</vt:lpstr>
      <vt:lpstr>Сосчитай</vt:lpstr>
      <vt:lpstr>Презентация PowerPoint</vt:lpstr>
      <vt:lpstr>Кто поедет в  первом вагончике, кто во втором,  кто в третьем, …?</vt:lpstr>
      <vt:lpstr>Цифры-соседи</vt:lpstr>
      <vt:lpstr>Найди соседей числа</vt:lpstr>
      <vt:lpstr>Кто первый, второй, третий, …?</vt:lpstr>
      <vt:lpstr>Физкультминутка</vt:lpstr>
      <vt:lpstr>1. Сколько сказочных героев? 2. Кто находится слева от кота Леопольда? Кто находится справа от почтальона Печкина? Кто находится посередине? 3. Кто стоит вторым слева? Кто стоит третьим справа? Кто стоит первым слева? Кто стоит вторым справа? 4. Который по счету почтальон Печкин? Буратино? Карлсон?  </vt:lpstr>
      <vt:lpstr>Расскажи, где лежат угощения для животных (грибок – за пеньком, морковка – под кустом, орешек – на листочке, яблоко - в корзинке).</vt:lpstr>
      <vt:lpstr>Где кот?  (Ответь на вопрос полным ответом,  используя предлоги – в, на, перед, за, под, около .)</vt:lpstr>
      <vt:lpstr>Физкультминутка </vt:lpstr>
      <vt:lpstr>Игра «Части суток»  (Закончи предложение). </vt:lpstr>
      <vt:lpstr>Утро, день,  вечер, ночь –  убежали сутки прочь! </vt:lpstr>
      <vt:lpstr>Молодцы!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Мордовин</dc:creator>
  <cp:lastModifiedBy>Александр Мордовин</cp:lastModifiedBy>
  <cp:revision>85</cp:revision>
  <dcterms:created xsi:type="dcterms:W3CDTF">2020-04-21T12:51:18Z</dcterms:created>
  <dcterms:modified xsi:type="dcterms:W3CDTF">2020-04-24T16:47:44Z</dcterms:modified>
</cp:coreProperties>
</file>